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Canva Sans Bold" charset="1" panose="020B0803030501040103"/>
      <p:regular r:id="rId28"/>
    </p:embeddedFont>
    <p:embeddedFont>
      <p:font typeface="DM Sans" charset="1" panose="00000000000000000000"/>
      <p:regular r:id="rId29"/>
    </p:embeddedFont>
    <p:embeddedFont>
      <p:font typeface="芫荽" charset="1" panose="00000000000000000000"/>
      <p:regular r:id="rId30"/>
    </p:embeddedFont>
    <p:embeddedFont>
      <p:font typeface="Arimo Bold" charset="1" panose="020B0704020202020204"/>
      <p:regular r:id="rId31"/>
    </p:embeddedFont>
    <p:embeddedFont>
      <p:font typeface="DM Sans Bold" charset="1" panose="00000000000000000000"/>
      <p:regular r:id="rId32"/>
    </p:embeddedFont>
    <p:embeddedFont>
      <p:font typeface="Arimo" charset="1" panose="020B0604020202020204"/>
      <p:regular r:id="rId33"/>
    </p:embeddedFont>
    <p:embeddedFont>
      <p:font typeface="Noto Sans T Chinese Bold" charset="1" panose="020B08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19.jpe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Relationship Id="rId5" Target="../media/image37.jpeg" Type="http://schemas.openxmlformats.org/officeDocument/2006/relationships/image"/><Relationship Id="rId6" Target="../media/image38.jpe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../media/VAG3_o1AfeY.mp4" Type="http://schemas.openxmlformats.org/officeDocument/2006/relationships/video"/><Relationship Id="rId4" Target="../media/VAG3_o1AfeY.mp4" Type="http://schemas.microsoft.com/office/2007/relationships/media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99319" y="3729019"/>
            <a:ext cx="920709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自主學習教學經驗分享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91296" y="5724334"/>
            <a:ext cx="840648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屏北高中．楊詠婷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91296" y="6642991"/>
            <a:ext cx="840648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屏北高中．黃子秦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9351" y="5485387"/>
            <a:ext cx="4281428" cy="2713355"/>
          </a:xfrm>
          <a:custGeom>
            <a:avLst/>
            <a:gdLst/>
            <a:ahLst/>
            <a:cxnLst/>
            <a:rect r="r" b="b" t="t" l="l"/>
            <a:pathLst>
              <a:path h="2713355" w="4281428">
                <a:moveTo>
                  <a:pt x="0" y="0"/>
                </a:moveTo>
                <a:lnTo>
                  <a:pt x="4281429" y="0"/>
                </a:lnTo>
                <a:lnTo>
                  <a:pt x="4281429" y="2713356"/>
                </a:lnTo>
                <a:lnTo>
                  <a:pt x="0" y="2713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3094002" y="3571899"/>
            <a:ext cx="5080037" cy="2436340"/>
          </a:xfrm>
          <a:custGeom>
            <a:avLst/>
            <a:gdLst/>
            <a:ahLst/>
            <a:cxnLst/>
            <a:rect r="r" b="b" t="t" l="l"/>
            <a:pathLst>
              <a:path h="2436340" w="5080037">
                <a:moveTo>
                  <a:pt x="0" y="0"/>
                </a:moveTo>
                <a:lnTo>
                  <a:pt x="5080037" y="0"/>
                </a:lnTo>
                <a:lnTo>
                  <a:pt x="5080037" y="2436340"/>
                </a:lnTo>
                <a:lnTo>
                  <a:pt x="0" y="2436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42" t="-73719" r="-5542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6048954" y="1460332"/>
            <a:ext cx="4250170" cy="2983327"/>
          </a:xfrm>
          <a:custGeom>
            <a:avLst/>
            <a:gdLst/>
            <a:ahLst/>
            <a:cxnLst/>
            <a:rect r="r" b="b" t="t" l="l"/>
            <a:pathLst>
              <a:path h="2983327" w="4250170">
                <a:moveTo>
                  <a:pt x="0" y="0"/>
                </a:moveTo>
                <a:lnTo>
                  <a:pt x="4250170" y="0"/>
                </a:lnTo>
                <a:lnTo>
                  <a:pt x="4250170" y="2983327"/>
                </a:lnTo>
                <a:lnTo>
                  <a:pt x="0" y="29833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28" t="-1054" r="-4688" b="-5976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2009787" y="628719"/>
            <a:ext cx="4821693" cy="3212453"/>
          </a:xfrm>
          <a:custGeom>
            <a:avLst/>
            <a:gdLst/>
            <a:ahLst/>
            <a:cxnLst/>
            <a:rect r="r" b="b" t="t" l="l"/>
            <a:pathLst>
              <a:path h="3212453" w="4821693">
                <a:moveTo>
                  <a:pt x="0" y="0"/>
                </a:moveTo>
                <a:lnTo>
                  <a:pt x="4821693" y="0"/>
                </a:lnTo>
                <a:lnTo>
                  <a:pt x="4821693" y="3212453"/>
                </a:lnTo>
                <a:lnTo>
                  <a:pt x="0" y="3212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734329" y="5417689"/>
            <a:ext cx="4548713" cy="3223901"/>
          </a:xfrm>
          <a:custGeom>
            <a:avLst/>
            <a:gdLst/>
            <a:ahLst/>
            <a:cxnLst/>
            <a:rect r="r" b="b" t="t" l="l"/>
            <a:pathLst>
              <a:path h="3223901" w="4548713">
                <a:moveTo>
                  <a:pt x="0" y="0"/>
                </a:moveTo>
                <a:lnTo>
                  <a:pt x="4548713" y="0"/>
                </a:lnTo>
                <a:lnTo>
                  <a:pt x="4548713" y="3223901"/>
                </a:lnTo>
                <a:lnTo>
                  <a:pt x="0" y="32239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9639867" y="2963011"/>
            <a:ext cx="4504771" cy="3045228"/>
          </a:xfrm>
          <a:custGeom>
            <a:avLst/>
            <a:gdLst/>
            <a:ahLst/>
            <a:cxnLst/>
            <a:rect r="r" b="b" t="t" l="l"/>
            <a:pathLst>
              <a:path h="3045228" w="4504771">
                <a:moveTo>
                  <a:pt x="0" y="0"/>
                </a:moveTo>
                <a:lnTo>
                  <a:pt x="4504771" y="0"/>
                </a:lnTo>
                <a:lnTo>
                  <a:pt x="4504771" y="3045228"/>
                </a:lnTo>
                <a:lnTo>
                  <a:pt x="0" y="30452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5680" t="-56256" r="-5700" b="-22749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2076336" y="5215418"/>
            <a:ext cx="4197723" cy="3148293"/>
          </a:xfrm>
          <a:custGeom>
            <a:avLst/>
            <a:gdLst/>
            <a:ahLst/>
            <a:cxnLst/>
            <a:rect r="r" b="b" t="t" l="l"/>
            <a:pathLst>
              <a:path h="3148293" w="4197723">
                <a:moveTo>
                  <a:pt x="0" y="0"/>
                </a:moveTo>
                <a:lnTo>
                  <a:pt x="4197723" y="0"/>
                </a:lnTo>
                <a:lnTo>
                  <a:pt x="4197723" y="3148293"/>
                </a:lnTo>
                <a:lnTo>
                  <a:pt x="0" y="31482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120047" y="903869"/>
            <a:ext cx="3851562" cy="2888672"/>
          </a:xfrm>
          <a:custGeom>
            <a:avLst/>
            <a:gdLst/>
            <a:ahLst/>
            <a:cxnLst/>
            <a:rect r="r" b="b" t="t" l="l"/>
            <a:pathLst>
              <a:path h="2888672" w="3851562">
                <a:moveTo>
                  <a:pt x="0" y="0"/>
                </a:moveTo>
                <a:lnTo>
                  <a:pt x="3851562" y="0"/>
                </a:lnTo>
                <a:lnTo>
                  <a:pt x="3851562" y="2888672"/>
                </a:lnTo>
                <a:lnTo>
                  <a:pt x="0" y="28886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4048089" y="7188529"/>
            <a:ext cx="2933202" cy="2377887"/>
          </a:xfrm>
          <a:custGeom>
            <a:avLst/>
            <a:gdLst/>
            <a:ahLst/>
            <a:cxnLst/>
            <a:rect r="r" b="b" t="t" l="l"/>
            <a:pathLst>
              <a:path h="2377887" w="2933202">
                <a:moveTo>
                  <a:pt x="0" y="0"/>
                </a:moveTo>
                <a:lnTo>
                  <a:pt x="2933202" y="0"/>
                </a:lnTo>
                <a:lnTo>
                  <a:pt x="2933202" y="2377887"/>
                </a:lnTo>
                <a:lnTo>
                  <a:pt x="0" y="23778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57150" cap="sq">
            <a:solidFill>
              <a:srgbClr val="FFFAEB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853751" y="8310797"/>
            <a:ext cx="2667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英文繪本有聲書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39867" y="869378"/>
            <a:ext cx="287270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相片影展：拼圖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75197" y="4376984"/>
            <a:ext cx="27626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英文簡報大挑戰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96620" y="8132068"/>
            <a:ext cx="27626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創意茶點製作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7385" y="4691543"/>
            <a:ext cx="27626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炸UNO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4758" y="3725866"/>
            <a:ext cx="247566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LINE貼圖設計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85861" y="9042475"/>
            <a:ext cx="1417245" cy="52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娃娃屋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80546" y="8522397"/>
            <a:ext cx="3586171" cy="52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音樂記憶：飄向三國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11359" y="837194"/>
            <a:ext cx="2762680" cy="52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地產程式遊戲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40756" y="2354386"/>
            <a:ext cx="840648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自主學習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274019" y="4365766"/>
            <a:ext cx="373996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X </a:t>
            </a: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自由放飛隨意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26605" y="5369066"/>
            <a:ext cx="5358108" cy="87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6"/>
              </a:lnSpc>
              <a:spcBef>
                <a:spcPct val="0"/>
              </a:spcBef>
            </a:pPr>
            <a:r>
              <a:rPr lang="en-US" sz="508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 </a:t>
            </a:r>
            <a:r>
              <a:rPr lang="en-US" sz="508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自由但有方向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40756" y="2354386"/>
            <a:ext cx="840648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自主學習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698950" y="6856352"/>
            <a:ext cx="889009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老師：給想法、給方法、給信任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74019" y="4365766"/>
            <a:ext cx="373996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X </a:t>
            </a: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自由放飛隨意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26605" y="5369066"/>
            <a:ext cx="5358108" cy="87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6"/>
              </a:lnSpc>
              <a:spcBef>
                <a:spcPct val="0"/>
              </a:spcBef>
            </a:pPr>
            <a:r>
              <a:rPr lang="en-US" sz="508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 </a:t>
            </a:r>
            <a:r>
              <a:rPr lang="en-US" sz="5083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自由但有方向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479304" y="5067300"/>
            <a:ext cx="323373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這堂課到底... 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827288" y="2162951"/>
            <a:ext cx="130403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挑戰 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78411" y="3779967"/>
            <a:ext cx="9534971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老師，我不知道! 我沒興趣！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51279" y="5368925"/>
            <a:ext cx="5475387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玩拼圖→ 拍照＋說故事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51279" y="6747861"/>
            <a:ext cx="5475387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玩手機→ 比較不同品牌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51279" y="6058393"/>
            <a:ext cx="4408587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唱　歌→ 改編歌詞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851279" y="7437329"/>
            <a:ext cx="6542187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賺　錢→ 參加有獎金的比賽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851279" y="8130749"/>
            <a:ext cx="6853238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看電影→ 看影集寫心得+影評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759064" y="6626190"/>
            <a:ext cx="8500236" cy="2451216"/>
            <a:chOff x="0" y="0"/>
            <a:chExt cx="11333647" cy="3268288"/>
          </a:xfrm>
        </p:grpSpPr>
        <p:sp>
          <p:nvSpPr>
            <p:cNvPr name="Freeform 3" id="3"/>
            <p:cNvSpPr/>
            <p:nvPr/>
          </p:nvSpPr>
          <p:spPr>
            <a:xfrm flipH="false" flipV="false" rot="-851541">
              <a:off x="8323052" y="292911"/>
              <a:ext cx="2723315" cy="2682465"/>
            </a:xfrm>
            <a:custGeom>
              <a:avLst/>
              <a:gdLst/>
              <a:ahLst/>
              <a:cxnLst/>
              <a:rect r="r" b="b" t="t" l="l"/>
              <a:pathLst>
                <a:path h="2682465" w="2723315">
                  <a:moveTo>
                    <a:pt x="0" y="0"/>
                  </a:moveTo>
                  <a:lnTo>
                    <a:pt x="2723315" y="0"/>
                  </a:lnTo>
                  <a:lnTo>
                    <a:pt x="2723315" y="2682465"/>
                  </a:lnTo>
                  <a:lnTo>
                    <a:pt x="0" y="2682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273776">
              <a:off x="5239585" y="953310"/>
              <a:ext cx="2964263" cy="2200555"/>
            </a:xfrm>
            <a:custGeom>
              <a:avLst/>
              <a:gdLst/>
              <a:ahLst/>
              <a:cxnLst/>
              <a:rect r="r" b="b" t="t" l="l"/>
              <a:pathLst>
                <a:path h="2200555" w="2964263">
                  <a:moveTo>
                    <a:pt x="0" y="0"/>
                  </a:moveTo>
                  <a:lnTo>
                    <a:pt x="2964263" y="0"/>
                  </a:lnTo>
                  <a:lnTo>
                    <a:pt x="2964263" y="2200556"/>
                  </a:lnTo>
                  <a:lnTo>
                    <a:pt x="0" y="2200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49409" y="1384033"/>
              <a:ext cx="1964923" cy="1638254"/>
            </a:xfrm>
            <a:custGeom>
              <a:avLst/>
              <a:gdLst/>
              <a:ahLst/>
              <a:cxnLst/>
              <a:rect r="r" b="b" t="t" l="l"/>
              <a:pathLst>
                <a:path h="1638254" w="1964923">
                  <a:moveTo>
                    <a:pt x="0" y="0"/>
                  </a:moveTo>
                  <a:lnTo>
                    <a:pt x="1964923" y="0"/>
                  </a:lnTo>
                  <a:lnTo>
                    <a:pt x="1964923" y="1638254"/>
                  </a:lnTo>
                  <a:lnTo>
                    <a:pt x="0" y="1638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854408"/>
              <a:ext cx="2428996" cy="2167879"/>
            </a:xfrm>
            <a:custGeom>
              <a:avLst/>
              <a:gdLst/>
              <a:ahLst/>
              <a:cxnLst/>
              <a:rect r="r" b="b" t="t" l="l"/>
              <a:pathLst>
                <a:path h="2167879" w="2428996">
                  <a:moveTo>
                    <a:pt x="0" y="0"/>
                  </a:moveTo>
                  <a:lnTo>
                    <a:pt x="2428996" y="0"/>
                  </a:lnTo>
                  <a:lnTo>
                    <a:pt x="2428996" y="2167879"/>
                  </a:lnTo>
                  <a:lnTo>
                    <a:pt x="0" y="2167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827288" y="2162951"/>
            <a:ext cx="14412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挑戰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78411" y="3779967"/>
            <a:ext cx="381000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家長的疑惑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79304" y="5067300"/>
            <a:ext cx="330993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會不會玩過頭?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70874" y="5067300"/>
            <a:ext cx="330993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做這個要幹嘛?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62444" y="5067300"/>
            <a:ext cx="1649909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浪費錢!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27288" y="2162951"/>
            <a:ext cx="144125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挑戰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378411" y="3779967"/>
            <a:ext cx="381000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家長的疑惑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75827" y="7537603"/>
            <a:ext cx="203195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習得自信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332487" y="6550582"/>
            <a:ext cx="3916391" cy="176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有信心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455891" y="7537603"/>
            <a:ext cx="508099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→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79304" y="5067300"/>
            <a:ext cx="330993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會不會玩過頭?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70874" y="5067300"/>
            <a:ext cx="330993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做這個要幹嘛?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62444" y="5067300"/>
            <a:ext cx="1649909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浪費錢!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27288" y="2162951"/>
            <a:ext cx="1449288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挑戰 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378411" y="3779967"/>
            <a:ext cx="685800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老師，我做不下去！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387507" y="2239151"/>
            <a:ext cx="6104662" cy="5058239"/>
            <a:chOff x="0" y="0"/>
            <a:chExt cx="8139549" cy="67443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661506" y="0"/>
              <a:ext cx="4478043" cy="6520599"/>
            </a:xfrm>
            <a:custGeom>
              <a:avLst/>
              <a:gdLst/>
              <a:ahLst/>
              <a:cxnLst/>
              <a:rect r="r" b="b" t="t" l="l"/>
              <a:pathLst>
                <a:path h="6520599" w="4478043">
                  <a:moveTo>
                    <a:pt x="0" y="0"/>
                  </a:moveTo>
                  <a:lnTo>
                    <a:pt x="4478043" y="0"/>
                  </a:lnTo>
                  <a:lnTo>
                    <a:pt x="4478043" y="6520599"/>
                  </a:lnTo>
                  <a:lnTo>
                    <a:pt x="0" y="6520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76" t="0" r="-9769" b="-1021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0" y="5819759"/>
              <a:ext cx="3033316" cy="9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8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手寫計畫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87507" y="7561289"/>
            <a:ext cx="7536816" cy="636270"/>
            <a:chOff x="0" y="0"/>
            <a:chExt cx="10049088" cy="84836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76200"/>
              <a:ext cx="2844800" cy="9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8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上台報告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3690952" y="52705"/>
              <a:ext cx="6358136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貼進度貼紙，覺得像在破關?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493768" y="4924425"/>
            <a:ext cx="662728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萬事俱備!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79595" y="4924425"/>
            <a:ext cx="2690383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在找東風...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387507" y="8464259"/>
            <a:ext cx="6197214" cy="636270"/>
            <a:chOff x="0" y="0"/>
            <a:chExt cx="8262952" cy="84836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76200"/>
              <a:ext cx="2844800" cy="9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8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更換主題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690952" y="52705"/>
              <a:ext cx="4572000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等待風起雲湧的那天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04081" y="6444589"/>
            <a:ext cx="16479838" cy="2000250"/>
            <a:chOff x="0" y="0"/>
            <a:chExt cx="21973117" cy="2667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5820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366847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85" t="0" r="-6285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4733694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683423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417117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603" t="0" r="-16677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050270" y="0"/>
              <a:ext cx="3556000" cy="2667000"/>
            </a:xfrm>
            <a:custGeom>
              <a:avLst/>
              <a:gdLst/>
              <a:ahLst/>
              <a:cxnLst/>
              <a:rect r="r" b="b" t="t" l="l"/>
              <a:pathLst>
                <a:path h="26670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781" t="0" r="-566" b="0"/>
              </a:stretch>
            </a:blipFill>
            <a:ln w="57150" cap="sq">
              <a:solidFill>
                <a:srgbClr val="FFFAEB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3182366" y="4319735"/>
            <a:ext cx="11923269" cy="963167"/>
            <a:chOff x="0" y="0"/>
            <a:chExt cx="15897692" cy="128422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23825"/>
              <a:ext cx="15897692" cy="14080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47"/>
                </a:lnSpc>
                <a:spcBef>
                  <a:spcPct val="0"/>
                </a:spcBef>
              </a:pPr>
              <a:r>
                <a:rPr lang="en-US" sz="6319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自己選的主題，       動力會不一樣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7376221" y="163745"/>
              <a:ext cx="1858566" cy="880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(通常)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72814" y="4814346"/>
            <a:ext cx="7142372" cy="1574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25"/>
              </a:lnSpc>
              <a:spcBef>
                <a:spcPct val="0"/>
              </a:spcBef>
            </a:pPr>
            <a:r>
              <a:rPr lang="en-US" sz="937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她做得很精采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572814" y="3533494"/>
            <a:ext cx="2837111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有一個學生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844908">
            <a:off x="12395032" y="1204893"/>
            <a:ext cx="7087456" cy="12470359"/>
            <a:chOff x="0" y="0"/>
            <a:chExt cx="660400" cy="11619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1161972"/>
            </a:xfrm>
            <a:custGeom>
              <a:avLst/>
              <a:gdLst/>
              <a:ahLst/>
              <a:cxnLst/>
              <a:rect r="r" b="b" t="t" l="l"/>
              <a:pathLst>
                <a:path h="1161972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6258"/>
                  </a:cubicBezTo>
                  <a:lnTo>
                    <a:pt x="660400" y="1161972"/>
                  </a:lnTo>
                  <a:lnTo>
                    <a:pt x="0" y="1161972"/>
                  </a:lnTo>
                  <a:lnTo>
                    <a:pt x="0" y="33687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E0B15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8425"/>
              <a:ext cx="660400" cy="1063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396859" y="1991036"/>
            <a:ext cx="6304927" cy="6304927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8888" r="0" b="-38888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FAE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808019" y="8563205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B15E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146139" y="-572397"/>
            <a:ext cx="1144795" cy="114479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B15E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707776" y="230133"/>
            <a:ext cx="684529" cy="68452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B15E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97187" y="2192887"/>
            <a:ext cx="831058" cy="83105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2097187" y="5257181"/>
            <a:ext cx="1144622" cy="52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6"/>
              </a:lnSpc>
            </a:pPr>
            <a:r>
              <a:rPr lang="en-US" sz="3004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黃子秦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63366" y="3915870"/>
            <a:ext cx="8406488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60"/>
              </a:lnSpc>
            </a:pPr>
            <a:r>
              <a:rPr lang="en-US" sz="6800" b="true">
                <a:solidFill>
                  <a:srgbClr val="2B15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自主學習．經驗分享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28245" y="2436511"/>
            <a:ext cx="1888784" cy="34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1"/>
              </a:lnSpc>
            </a:pPr>
            <a:r>
              <a:rPr lang="en-US" sz="2261" spc="-45">
                <a:solidFill>
                  <a:srgbClr val="2B1511"/>
                </a:solidFill>
                <a:latin typeface="DM Sans"/>
                <a:ea typeface="DM Sans"/>
                <a:cs typeface="DM Sans"/>
                <a:sym typeface="DM Sans"/>
              </a:rPr>
              <a:t>twinkle stars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B1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43301" y="5175645"/>
            <a:ext cx="10464525" cy="1046452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AEB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368812" y="-3766275"/>
            <a:ext cx="12607523" cy="126075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AEB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38711" y="2312437"/>
            <a:ext cx="7842561" cy="7842561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156812" y="-5088"/>
              <a:ext cx="6663624" cy="6360176"/>
            </a:xfrm>
            <a:custGeom>
              <a:avLst/>
              <a:gdLst/>
              <a:ahLst/>
              <a:cxnLst/>
              <a:rect r="r" b="b" t="t" l="l"/>
              <a:pathLst>
                <a:path h="6360176" w="6663624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FAEB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00267" y="526623"/>
              <a:ext cx="5549466" cy="5296755"/>
            </a:xfrm>
            <a:custGeom>
              <a:avLst/>
              <a:gdLst/>
              <a:ahLst/>
              <a:cxnLst/>
              <a:rect r="r" b="b" t="t" l="l"/>
              <a:pathLst>
                <a:path h="5296755" w="5549466">
                  <a:moveTo>
                    <a:pt x="2774733" y="4237"/>
                  </a:moveTo>
                  <a:cubicBezTo>
                    <a:pt x="1827256" y="0"/>
                    <a:pt x="949932" y="503041"/>
                    <a:pt x="474966" y="1322882"/>
                  </a:cubicBezTo>
                  <a:cubicBezTo>
                    <a:pt x="0" y="2142722"/>
                    <a:pt x="0" y="3154032"/>
                    <a:pt x="474966" y="3973872"/>
                  </a:cubicBezTo>
                  <a:cubicBezTo>
                    <a:pt x="949932" y="4793713"/>
                    <a:pt x="1827256" y="5296754"/>
                    <a:pt x="2774733" y="5292517"/>
                  </a:cubicBezTo>
                  <a:cubicBezTo>
                    <a:pt x="3722210" y="5296754"/>
                    <a:pt x="4599534" y="4793713"/>
                    <a:pt x="5074500" y="3973872"/>
                  </a:cubicBezTo>
                  <a:cubicBezTo>
                    <a:pt x="5549466" y="3154032"/>
                    <a:pt x="5549466" y="2142722"/>
                    <a:pt x="5074500" y="1322882"/>
                  </a:cubicBezTo>
                  <a:cubicBezTo>
                    <a:pt x="4599534" y="503041"/>
                    <a:pt x="3722210" y="0"/>
                    <a:pt x="2774733" y="4237"/>
                  </a:cubicBezTo>
                  <a:close/>
                </a:path>
              </a:pathLst>
            </a:custGeom>
            <a:blipFill>
              <a:blip r:embed="rId2"/>
              <a:stretch>
                <a:fillRect l="223" t="-58399" r="223" b="-5840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5652706" y="-1342412"/>
            <a:ext cx="4320933" cy="2371112"/>
          </a:xfrm>
          <a:custGeom>
            <a:avLst/>
            <a:gdLst/>
            <a:ahLst/>
            <a:cxnLst/>
            <a:rect r="r" b="b" t="t" l="l"/>
            <a:pathLst>
              <a:path h="2371112" w="4320933">
                <a:moveTo>
                  <a:pt x="0" y="0"/>
                </a:moveTo>
                <a:lnTo>
                  <a:pt x="4320933" y="0"/>
                </a:lnTo>
                <a:lnTo>
                  <a:pt x="4320933" y="2371112"/>
                </a:lnTo>
                <a:lnTo>
                  <a:pt x="0" y="23711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019175"/>
            <a:ext cx="3493740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1"/>
              </a:lnSpc>
              <a:spcBef>
                <a:spcPct val="0"/>
              </a:spcBef>
            </a:pPr>
            <a:r>
              <a:rPr lang="en-US" b="true" sz="4584">
                <a:solidFill>
                  <a:srgbClr val="2B15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一、活動起點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6057" y="2614550"/>
            <a:ext cx="7524565" cy="4170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2"/>
              </a:lnSpc>
            </a:pPr>
            <a:r>
              <a:rPr lang="en-US" sz="367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由於我非常喜歡看小型的音樂表演</a:t>
            </a:r>
          </a:p>
          <a:p>
            <a:pPr algn="l">
              <a:lnSpc>
                <a:spcPts val="5592"/>
              </a:lnSpc>
            </a:pPr>
            <a:r>
              <a:rPr lang="en-US" sz="367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所以在選擇專題主題的時候就萌生了自己辦一場表演的想法。</a:t>
            </a:r>
          </a:p>
          <a:p>
            <a:pPr algn="l">
              <a:lnSpc>
                <a:spcPts val="5592"/>
              </a:lnSpc>
            </a:pPr>
            <a:r>
              <a:rPr lang="en-US" sz="367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加上因為南部表演相比於北部來說較少，所以辦這場活動也是想要了解一下是什麼原因而導致這種情形發生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-1360469" y="9331122"/>
            <a:ext cx="3924501" cy="2153570"/>
          </a:xfrm>
          <a:custGeom>
            <a:avLst/>
            <a:gdLst/>
            <a:ahLst/>
            <a:cxnLst/>
            <a:rect r="r" b="b" t="t" l="l"/>
            <a:pathLst>
              <a:path h="2153570" w="3924501">
                <a:moveTo>
                  <a:pt x="0" y="0"/>
                </a:moveTo>
                <a:lnTo>
                  <a:pt x="3924501" y="0"/>
                </a:lnTo>
                <a:lnTo>
                  <a:pt x="3924501" y="2153570"/>
                </a:lnTo>
                <a:lnTo>
                  <a:pt x="0" y="2153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B1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269073" y="-2731927"/>
            <a:ext cx="13018927" cy="13018927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56812" y="-5088"/>
              <a:ext cx="6663624" cy="6360176"/>
            </a:xfrm>
            <a:custGeom>
              <a:avLst/>
              <a:gdLst/>
              <a:ahLst/>
              <a:cxnLst/>
              <a:rect r="r" b="b" t="t" l="l"/>
              <a:pathLst>
                <a:path h="6360176" w="6663624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FAEB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400267" y="526623"/>
              <a:ext cx="5549466" cy="5296755"/>
            </a:xfrm>
            <a:custGeom>
              <a:avLst/>
              <a:gdLst/>
              <a:ahLst/>
              <a:cxnLst/>
              <a:rect r="r" b="b" t="t" l="l"/>
              <a:pathLst>
                <a:path h="5296755" w="5549466">
                  <a:moveTo>
                    <a:pt x="2774733" y="4237"/>
                  </a:moveTo>
                  <a:cubicBezTo>
                    <a:pt x="1827256" y="0"/>
                    <a:pt x="949932" y="503041"/>
                    <a:pt x="474966" y="1322882"/>
                  </a:cubicBezTo>
                  <a:cubicBezTo>
                    <a:pt x="0" y="2142722"/>
                    <a:pt x="0" y="3154032"/>
                    <a:pt x="474966" y="3973872"/>
                  </a:cubicBezTo>
                  <a:cubicBezTo>
                    <a:pt x="949932" y="4793713"/>
                    <a:pt x="1827256" y="5296754"/>
                    <a:pt x="2774733" y="5292517"/>
                  </a:cubicBezTo>
                  <a:cubicBezTo>
                    <a:pt x="3722210" y="5296754"/>
                    <a:pt x="4599534" y="4793713"/>
                    <a:pt x="5074500" y="3973872"/>
                  </a:cubicBezTo>
                  <a:cubicBezTo>
                    <a:pt x="5549466" y="3154032"/>
                    <a:pt x="5549466" y="2142722"/>
                    <a:pt x="5074500" y="1322882"/>
                  </a:cubicBezTo>
                  <a:cubicBezTo>
                    <a:pt x="4599534" y="503041"/>
                    <a:pt x="3722210" y="0"/>
                    <a:pt x="2774733" y="4237"/>
                  </a:cubicBezTo>
                  <a:close/>
                </a:path>
              </a:pathLst>
            </a:custGeom>
            <a:blipFill>
              <a:blip r:embed="rId2"/>
              <a:stretch>
                <a:fillRect l="-23503" t="0" r="-23503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76880" y="3165417"/>
            <a:ext cx="5071754" cy="4592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4"/>
              </a:lnSpc>
            </a:pPr>
            <a:r>
              <a:rPr lang="en-US" sz="460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所以，今年</a:t>
            </a:r>
          </a:p>
          <a:p>
            <a:pPr algn="l">
              <a:lnSpc>
                <a:spcPts val="7004"/>
              </a:lnSpc>
            </a:pPr>
            <a:r>
              <a:rPr lang="en-US" sz="460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10月11日</a:t>
            </a:r>
          </a:p>
          <a:p>
            <a:pPr algn="l">
              <a:lnSpc>
                <a:spcPts val="7004"/>
              </a:lnSpc>
            </a:pPr>
            <a:r>
              <a:rPr lang="en-US" sz="460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我在高雄辦了</a:t>
            </a:r>
          </a:p>
          <a:p>
            <a:pPr algn="l">
              <a:lnSpc>
                <a:spcPts val="7004"/>
              </a:lnSpc>
            </a:pPr>
            <a:r>
              <a:rPr lang="en-US" sz="460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這樣一場</a:t>
            </a:r>
          </a:p>
          <a:p>
            <a:pPr algn="l">
              <a:lnSpc>
                <a:spcPts val="8755"/>
              </a:lnSpc>
            </a:pPr>
            <a:r>
              <a:rPr lang="en-US" b="true" sz="576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演。唱。會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943046" y="298505"/>
            <a:ext cx="6344954" cy="10287000"/>
            <a:chOff x="0" y="0"/>
            <a:chExt cx="8459938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8880" t="0" r="8880" b="0"/>
            <a:stretch>
              <a:fillRect/>
            </a:stretch>
          </p:blipFill>
          <p:spPr>
            <a:xfrm flipH="false" flipV="false">
              <a:off x="0" y="0"/>
              <a:ext cx="8459938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1943046" y="0"/>
            <a:ext cx="6344954" cy="4192872"/>
            <a:chOff x="0" y="0"/>
            <a:chExt cx="1671099" cy="11042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1099" cy="1104295"/>
            </a:xfrm>
            <a:custGeom>
              <a:avLst/>
              <a:gdLst/>
              <a:ahLst/>
              <a:cxnLst/>
              <a:rect r="r" b="b" t="t" l="l"/>
              <a:pathLst>
                <a:path h="1104295" w="1671099">
                  <a:moveTo>
                    <a:pt x="0" y="0"/>
                  </a:moveTo>
                  <a:lnTo>
                    <a:pt x="1671099" y="0"/>
                  </a:lnTo>
                  <a:lnTo>
                    <a:pt x="1671099" y="1104295"/>
                  </a:lnTo>
                  <a:lnTo>
                    <a:pt x="0" y="1104295"/>
                  </a:lnTo>
                  <a:close/>
                </a:path>
              </a:pathLst>
            </a:custGeom>
            <a:solidFill>
              <a:srgbClr val="E0B15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1671099" cy="11328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0">
            <a:off x="-326970" y="-971615"/>
            <a:ext cx="2765135" cy="2765135"/>
          </a:xfrm>
          <a:custGeom>
            <a:avLst/>
            <a:gdLst/>
            <a:ahLst/>
            <a:cxnLst/>
            <a:rect r="r" b="b" t="t" l="l"/>
            <a:pathLst>
              <a:path h="2765135" w="2765135">
                <a:moveTo>
                  <a:pt x="2765135" y="0"/>
                </a:moveTo>
                <a:lnTo>
                  <a:pt x="0" y="0"/>
                </a:lnTo>
                <a:lnTo>
                  <a:pt x="0" y="2765134"/>
                </a:lnTo>
                <a:lnTo>
                  <a:pt x="2765135" y="2765134"/>
                </a:lnTo>
                <a:lnTo>
                  <a:pt x="276513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0741132">
            <a:off x="-214993" y="8893422"/>
            <a:ext cx="2787156" cy="2787156"/>
          </a:xfrm>
          <a:custGeom>
            <a:avLst/>
            <a:gdLst/>
            <a:ahLst/>
            <a:cxnLst/>
            <a:rect r="r" b="b" t="t" l="l"/>
            <a:pathLst>
              <a:path h="2787156" w="2787156">
                <a:moveTo>
                  <a:pt x="2787156" y="0"/>
                </a:moveTo>
                <a:lnTo>
                  <a:pt x="0" y="0"/>
                </a:lnTo>
                <a:lnTo>
                  <a:pt x="0" y="2787156"/>
                </a:lnTo>
                <a:lnTo>
                  <a:pt x="2787156" y="2787156"/>
                </a:lnTo>
                <a:lnTo>
                  <a:pt x="278715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773507" y="2679344"/>
            <a:ext cx="8635972" cy="3027055"/>
            <a:chOff x="0" y="0"/>
            <a:chExt cx="11514629" cy="4036073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106020"/>
              <a:ext cx="430219" cy="368014"/>
              <a:chOff x="0" y="0"/>
              <a:chExt cx="950187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950187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950187">
                    <a:moveTo>
                      <a:pt x="475093" y="0"/>
                    </a:moveTo>
                    <a:cubicBezTo>
                      <a:pt x="212706" y="0"/>
                      <a:pt x="0" y="181951"/>
                      <a:pt x="0" y="406400"/>
                    </a:cubicBezTo>
                    <a:cubicBezTo>
                      <a:pt x="0" y="630849"/>
                      <a:pt x="212706" y="812800"/>
                      <a:pt x="475093" y="812800"/>
                    </a:cubicBezTo>
                    <a:cubicBezTo>
                      <a:pt x="737480" y="812800"/>
                      <a:pt x="950187" y="630849"/>
                      <a:pt x="950187" y="406400"/>
                    </a:cubicBezTo>
                    <a:cubicBezTo>
                      <a:pt x="950187" y="181951"/>
                      <a:pt x="737480" y="0"/>
                      <a:pt x="475093" y="0"/>
                    </a:cubicBezTo>
                    <a:close/>
                  </a:path>
                </a:pathLst>
              </a:custGeom>
              <a:solidFill>
                <a:srgbClr val="E0B15E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89080" y="28575"/>
                <a:ext cx="772027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1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776109" y="0"/>
              <a:ext cx="8973476" cy="660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52"/>
                </a:lnSpc>
              </a:pPr>
              <a:r>
                <a:rPr lang="en-US" sz="3293" b="true">
                  <a:solidFill>
                    <a:srgbClr val="A44F3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反思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13741" y="660400"/>
              <a:ext cx="10800888" cy="33756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138"/>
                </a:lnSpc>
              </a:pPr>
              <a:r>
                <a:rPr lang="en-US" sz="275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當然事情並沒有看起來這麼順利，在過程中也遇到了困難，甚至都還有懷疑過做這件事到底為了什麼。</a:t>
              </a:r>
            </a:p>
            <a:p>
              <a:pPr algn="l">
                <a:lnSpc>
                  <a:spcPts val="4138"/>
                </a:lnSpc>
              </a:pPr>
              <a:r>
                <a:rPr lang="en-US" sz="275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包括與場地、表演者還有設計師溝通上也都有出現</a:t>
              </a:r>
            </a:p>
            <a:p>
              <a:pPr algn="l">
                <a:lnSpc>
                  <a:spcPts val="4138"/>
                </a:lnSpc>
                <a:spcBef>
                  <a:spcPct val="0"/>
                </a:spcBef>
              </a:pPr>
              <a:r>
                <a:rPr lang="en-US" sz="275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阻礙，雖然過程很困難但想一想還是希望把這件事做到完美，讓到場的人都可以玩的很開心。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773507" y="6759789"/>
            <a:ext cx="381078" cy="330283"/>
            <a:chOff x="0" y="0"/>
            <a:chExt cx="937803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37803" cy="812800"/>
            </a:xfrm>
            <a:custGeom>
              <a:avLst/>
              <a:gdLst/>
              <a:ahLst/>
              <a:cxnLst/>
              <a:rect r="r" b="b" t="t" l="l"/>
              <a:pathLst>
                <a:path h="812800" w="937803">
                  <a:moveTo>
                    <a:pt x="468902" y="0"/>
                  </a:moveTo>
                  <a:cubicBezTo>
                    <a:pt x="209934" y="0"/>
                    <a:pt x="0" y="181951"/>
                    <a:pt x="0" y="406400"/>
                  </a:cubicBezTo>
                  <a:cubicBezTo>
                    <a:pt x="0" y="630849"/>
                    <a:pt x="209934" y="812800"/>
                    <a:pt x="468902" y="812800"/>
                  </a:cubicBezTo>
                  <a:cubicBezTo>
                    <a:pt x="727869" y="812800"/>
                    <a:pt x="937803" y="630849"/>
                    <a:pt x="937803" y="406400"/>
                  </a:cubicBezTo>
                  <a:cubicBezTo>
                    <a:pt x="937803" y="181951"/>
                    <a:pt x="727869" y="0"/>
                    <a:pt x="468902" y="0"/>
                  </a:cubicBezTo>
                  <a:close/>
                </a:path>
              </a:pathLst>
            </a:custGeom>
            <a:solidFill>
              <a:srgbClr val="E0B15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87919" y="47625"/>
              <a:ext cx="761965" cy="688975"/>
            </a:xfrm>
            <a:prstGeom prst="rect">
              <a:avLst/>
            </a:prstGeom>
          </p:spPr>
          <p:txBody>
            <a:bodyPr anchor="ctr" rtlCol="false" tIns="60789" lIns="60789" bIns="60789" rIns="60789"/>
            <a:lstStyle/>
            <a:p>
              <a:pPr algn="ctr">
                <a:lnSpc>
                  <a:spcPts val="258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460968" y="6655114"/>
            <a:ext cx="7948511" cy="499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68"/>
              </a:lnSpc>
            </a:pPr>
            <a:r>
              <a:rPr lang="en-US" sz="3223" b="true">
                <a:solidFill>
                  <a:srgbClr val="A44F30"/>
                </a:solidFill>
                <a:latin typeface="DM Sans Bold"/>
                <a:ea typeface="DM Sans Bold"/>
                <a:cs typeface="DM Sans Bold"/>
                <a:sym typeface="DM Sans Bold"/>
              </a:rPr>
              <a:t>具體遇到的困難是什麼呢?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911265" y="7154750"/>
            <a:ext cx="4026912" cy="1001829"/>
            <a:chOff x="0" y="0"/>
            <a:chExt cx="2075585" cy="51637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75586" cy="516371"/>
            </a:xfrm>
            <a:custGeom>
              <a:avLst/>
              <a:gdLst/>
              <a:ahLst/>
              <a:cxnLst/>
              <a:rect r="r" b="b" t="t" l="l"/>
              <a:pathLst>
                <a:path h="516371" w="2075586">
                  <a:moveTo>
                    <a:pt x="2075586" y="258186"/>
                  </a:moveTo>
                  <a:lnTo>
                    <a:pt x="1669186" y="0"/>
                  </a:lnTo>
                  <a:lnTo>
                    <a:pt x="1669186" y="203200"/>
                  </a:lnTo>
                  <a:lnTo>
                    <a:pt x="0" y="203200"/>
                  </a:lnTo>
                  <a:lnTo>
                    <a:pt x="0" y="313172"/>
                  </a:lnTo>
                  <a:lnTo>
                    <a:pt x="1669186" y="313172"/>
                  </a:lnTo>
                  <a:lnTo>
                    <a:pt x="1669186" y="516371"/>
                  </a:lnTo>
                  <a:lnTo>
                    <a:pt x="2075586" y="258186"/>
                  </a:lnTo>
                  <a:close/>
                </a:path>
              </a:pathLst>
            </a:custGeom>
            <a:solidFill>
              <a:srgbClr val="E0B15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174625"/>
              <a:ext cx="1973985" cy="138546"/>
            </a:xfrm>
            <a:prstGeom prst="rect">
              <a:avLst/>
            </a:prstGeom>
          </p:spPr>
          <p:txBody>
            <a:bodyPr anchor="ctr" rtlCol="false" tIns="47113" lIns="47113" bIns="47113" rIns="47113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3697548" y="1630743"/>
            <a:ext cx="2835950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9"/>
              </a:lnSpc>
            </a:pPr>
            <a:r>
              <a:rPr lang="en-US" b="true" sz="5582">
                <a:solidFill>
                  <a:srgbClr val="FFFAEB"/>
                </a:solidFill>
                <a:latin typeface="DM Sans Bold"/>
                <a:ea typeface="DM Sans Bold"/>
                <a:cs typeface="DM Sans Bold"/>
                <a:sym typeface="DM Sans Bold"/>
              </a:rPr>
              <a:t>二、反思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868519" y="6587243"/>
            <a:ext cx="4293129" cy="429312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CA8D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397828" y="-1468735"/>
            <a:ext cx="4293129" cy="429312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A2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389711" y="-1175164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4" y="0"/>
                </a:lnTo>
                <a:lnTo>
                  <a:pt x="4016154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995282" y="1454173"/>
            <a:ext cx="8297435" cy="1163460"/>
            <a:chOff x="0" y="0"/>
            <a:chExt cx="2185333" cy="3064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85333" cy="306426"/>
            </a:xfrm>
            <a:custGeom>
              <a:avLst/>
              <a:gdLst/>
              <a:ahLst/>
              <a:cxnLst/>
              <a:rect r="r" b="b" t="t" l="l"/>
              <a:pathLst>
                <a:path h="306426" w="2185333">
                  <a:moveTo>
                    <a:pt x="11197" y="0"/>
                  </a:moveTo>
                  <a:lnTo>
                    <a:pt x="2174136" y="0"/>
                  </a:lnTo>
                  <a:cubicBezTo>
                    <a:pt x="2180320" y="0"/>
                    <a:pt x="2185333" y="5013"/>
                    <a:pt x="2185333" y="11197"/>
                  </a:cubicBezTo>
                  <a:lnTo>
                    <a:pt x="2185333" y="295229"/>
                  </a:lnTo>
                  <a:cubicBezTo>
                    <a:pt x="2185333" y="298199"/>
                    <a:pt x="2184153" y="301047"/>
                    <a:pt x="2182053" y="303146"/>
                  </a:cubicBezTo>
                  <a:cubicBezTo>
                    <a:pt x="2179954" y="305246"/>
                    <a:pt x="2177106" y="306426"/>
                    <a:pt x="2174136" y="306426"/>
                  </a:cubicBezTo>
                  <a:lnTo>
                    <a:pt x="11197" y="306426"/>
                  </a:lnTo>
                  <a:cubicBezTo>
                    <a:pt x="5013" y="306426"/>
                    <a:pt x="0" y="301413"/>
                    <a:pt x="0" y="295229"/>
                  </a:cubicBezTo>
                  <a:lnTo>
                    <a:pt x="0" y="11197"/>
                  </a:lnTo>
                  <a:cubicBezTo>
                    <a:pt x="0" y="8227"/>
                    <a:pt x="1180" y="5379"/>
                    <a:pt x="3279" y="3279"/>
                  </a:cubicBezTo>
                  <a:cubicBezTo>
                    <a:pt x="5379" y="1180"/>
                    <a:pt x="8227" y="0"/>
                    <a:pt x="1119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2185333" cy="373101"/>
            </a:xfrm>
            <a:prstGeom prst="rect">
              <a:avLst/>
            </a:prstGeom>
          </p:spPr>
          <p:txBody>
            <a:bodyPr anchor="ctr" rtlCol="false" tIns="215900" lIns="215900" bIns="215900" rIns="215900"/>
            <a:lstStyle/>
            <a:p>
              <a:pPr algn="ctr" marL="0" indent="0" lvl="0">
                <a:lnSpc>
                  <a:spcPts val="5179"/>
                </a:lnSpc>
                <a:spcBef>
                  <a:spcPct val="0"/>
                </a:spcBef>
              </a:pPr>
              <a:r>
                <a:rPr lang="en-US" b="true" sz="3699">
                  <a:solidFill>
                    <a:srgbClr val="2B1511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三、挫折與改進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995282" y="4762500"/>
            <a:ext cx="8297435" cy="4335035"/>
            <a:chOff x="0" y="0"/>
            <a:chExt cx="2185333" cy="114173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5333" cy="1141738"/>
            </a:xfrm>
            <a:custGeom>
              <a:avLst/>
              <a:gdLst/>
              <a:ahLst/>
              <a:cxnLst/>
              <a:rect r="r" b="b" t="t" l="l"/>
              <a:pathLst>
                <a:path h="1141738" w="2185333">
                  <a:moveTo>
                    <a:pt x="10264" y="0"/>
                  </a:moveTo>
                  <a:lnTo>
                    <a:pt x="2175069" y="0"/>
                  </a:lnTo>
                  <a:cubicBezTo>
                    <a:pt x="2177791" y="0"/>
                    <a:pt x="2180402" y="1081"/>
                    <a:pt x="2182326" y="3006"/>
                  </a:cubicBezTo>
                  <a:cubicBezTo>
                    <a:pt x="2184251" y="4931"/>
                    <a:pt x="2185333" y="7541"/>
                    <a:pt x="2185333" y="10264"/>
                  </a:cubicBezTo>
                  <a:lnTo>
                    <a:pt x="2185333" y="1131474"/>
                  </a:lnTo>
                  <a:cubicBezTo>
                    <a:pt x="2185333" y="1134196"/>
                    <a:pt x="2184251" y="1136807"/>
                    <a:pt x="2182326" y="1138731"/>
                  </a:cubicBezTo>
                  <a:cubicBezTo>
                    <a:pt x="2180402" y="1140656"/>
                    <a:pt x="2177791" y="1141738"/>
                    <a:pt x="2175069" y="1141738"/>
                  </a:cubicBezTo>
                  <a:lnTo>
                    <a:pt x="10264" y="1141738"/>
                  </a:lnTo>
                  <a:cubicBezTo>
                    <a:pt x="7541" y="1141738"/>
                    <a:pt x="4931" y="1140656"/>
                    <a:pt x="3006" y="1138731"/>
                  </a:cubicBezTo>
                  <a:cubicBezTo>
                    <a:pt x="1081" y="1136807"/>
                    <a:pt x="0" y="1134196"/>
                    <a:pt x="0" y="1131474"/>
                  </a:cubicBezTo>
                  <a:lnTo>
                    <a:pt x="0" y="10264"/>
                  </a:lnTo>
                  <a:cubicBezTo>
                    <a:pt x="0" y="7541"/>
                    <a:pt x="1081" y="4931"/>
                    <a:pt x="3006" y="3006"/>
                  </a:cubicBezTo>
                  <a:cubicBezTo>
                    <a:pt x="4931" y="1081"/>
                    <a:pt x="7541" y="0"/>
                    <a:pt x="1026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185333" cy="1189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我在活動帳號上寫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「高雄不適合辦嘻哈活動」</a:t>
              </a:r>
            </a:p>
            <a:p>
              <a:pPr algn="ctr">
                <a:lnSpc>
                  <a:spcPts val="7999"/>
                </a:lnSpc>
              </a:pPr>
              <a:r>
                <a:rPr lang="en-US" sz="31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這場表演陷入網路言論的風波⋯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4995282" y="3134591"/>
            <a:ext cx="8297435" cy="1627909"/>
            <a:chOff x="0" y="0"/>
            <a:chExt cx="1638747" cy="3215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38747" cy="321513"/>
            </a:xfrm>
            <a:custGeom>
              <a:avLst/>
              <a:gdLst/>
              <a:ahLst/>
              <a:cxnLst/>
              <a:rect r="r" b="b" t="t" l="l"/>
              <a:pathLst>
                <a:path h="321513" w="1638747">
                  <a:moveTo>
                    <a:pt x="1638747" y="0"/>
                  </a:moveTo>
                  <a:lnTo>
                    <a:pt x="1638747" y="207213"/>
                  </a:lnTo>
                  <a:lnTo>
                    <a:pt x="819373" y="321513"/>
                  </a:lnTo>
                  <a:lnTo>
                    <a:pt x="0" y="207213"/>
                  </a:lnTo>
                  <a:lnTo>
                    <a:pt x="0" y="0"/>
                  </a:lnTo>
                  <a:lnTo>
                    <a:pt x="1638747" y="0"/>
                  </a:lnTo>
                  <a:close/>
                </a:path>
              </a:pathLst>
            </a:custGeom>
            <a:solidFill>
              <a:srgbClr val="E6C284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638747" cy="235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6172539" y="3695310"/>
            <a:ext cx="5942923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A44F30"/>
                </a:solidFill>
                <a:latin typeface="DM Sans Bold"/>
                <a:ea typeface="DM Sans Bold"/>
                <a:cs typeface="DM Sans Bold"/>
                <a:sym typeface="DM Sans Bold"/>
              </a:rPr>
              <a:t>1. 網路上的罵聲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-1474667" y="9379003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3" y="0"/>
                </a:lnTo>
                <a:lnTo>
                  <a:pt x="4016153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95282" y="4762500"/>
            <a:ext cx="8297435" cy="4335035"/>
            <a:chOff x="0" y="0"/>
            <a:chExt cx="2185333" cy="11417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5333" cy="1141738"/>
            </a:xfrm>
            <a:custGeom>
              <a:avLst/>
              <a:gdLst/>
              <a:ahLst/>
              <a:cxnLst/>
              <a:rect r="r" b="b" t="t" l="l"/>
              <a:pathLst>
                <a:path h="1141738" w="2185333">
                  <a:moveTo>
                    <a:pt x="10264" y="0"/>
                  </a:moveTo>
                  <a:lnTo>
                    <a:pt x="2175069" y="0"/>
                  </a:lnTo>
                  <a:cubicBezTo>
                    <a:pt x="2177791" y="0"/>
                    <a:pt x="2180402" y="1081"/>
                    <a:pt x="2182326" y="3006"/>
                  </a:cubicBezTo>
                  <a:cubicBezTo>
                    <a:pt x="2184251" y="4931"/>
                    <a:pt x="2185333" y="7541"/>
                    <a:pt x="2185333" y="10264"/>
                  </a:cubicBezTo>
                  <a:lnTo>
                    <a:pt x="2185333" y="1131474"/>
                  </a:lnTo>
                  <a:cubicBezTo>
                    <a:pt x="2185333" y="1134196"/>
                    <a:pt x="2184251" y="1136807"/>
                    <a:pt x="2182326" y="1138731"/>
                  </a:cubicBezTo>
                  <a:cubicBezTo>
                    <a:pt x="2180402" y="1140656"/>
                    <a:pt x="2177791" y="1141738"/>
                    <a:pt x="2175069" y="1141738"/>
                  </a:cubicBezTo>
                  <a:lnTo>
                    <a:pt x="10264" y="1141738"/>
                  </a:lnTo>
                  <a:cubicBezTo>
                    <a:pt x="7541" y="1141738"/>
                    <a:pt x="4931" y="1140656"/>
                    <a:pt x="3006" y="1138731"/>
                  </a:cubicBezTo>
                  <a:cubicBezTo>
                    <a:pt x="1081" y="1136807"/>
                    <a:pt x="0" y="1134196"/>
                    <a:pt x="0" y="1131474"/>
                  </a:cubicBezTo>
                  <a:lnTo>
                    <a:pt x="0" y="10264"/>
                  </a:lnTo>
                  <a:cubicBezTo>
                    <a:pt x="0" y="7541"/>
                    <a:pt x="1081" y="4931"/>
                    <a:pt x="3006" y="3006"/>
                  </a:cubicBezTo>
                  <a:cubicBezTo>
                    <a:pt x="4931" y="1081"/>
                    <a:pt x="7541" y="0"/>
                    <a:pt x="1026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85333" cy="1189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主視覺</a:t>
              </a: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設計師拖稿14天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導致發嘉賓時間拖到</a:t>
              </a:r>
            </a:p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連同售票時間也跟著延後⋯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4995282" y="3134591"/>
            <a:ext cx="8297435" cy="1627909"/>
            <a:chOff x="0" y="0"/>
            <a:chExt cx="1638747" cy="3215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38747" cy="321513"/>
            </a:xfrm>
            <a:custGeom>
              <a:avLst/>
              <a:gdLst/>
              <a:ahLst/>
              <a:cxnLst/>
              <a:rect r="r" b="b" t="t" l="l"/>
              <a:pathLst>
                <a:path h="321513" w="1638747">
                  <a:moveTo>
                    <a:pt x="1638747" y="0"/>
                  </a:moveTo>
                  <a:lnTo>
                    <a:pt x="1638747" y="207213"/>
                  </a:lnTo>
                  <a:lnTo>
                    <a:pt x="819373" y="321513"/>
                  </a:lnTo>
                  <a:lnTo>
                    <a:pt x="0" y="207213"/>
                  </a:lnTo>
                  <a:lnTo>
                    <a:pt x="0" y="0"/>
                  </a:lnTo>
                  <a:lnTo>
                    <a:pt x="1638747" y="0"/>
                  </a:lnTo>
                  <a:close/>
                </a:path>
              </a:pathLst>
            </a:custGeom>
            <a:solidFill>
              <a:srgbClr val="E6C28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638747" cy="264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112735" y="8140435"/>
            <a:ext cx="4293129" cy="42931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B15E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819606" y="-2632196"/>
            <a:ext cx="4293129" cy="42931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4F30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389711" y="-1175164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4" y="0"/>
                </a:lnTo>
                <a:lnTo>
                  <a:pt x="4016154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1474667" y="9379003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3" y="0"/>
                </a:lnTo>
                <a:lnTo>
                  <a:pt x="4016153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2146565" y="4057088"/>
            <a:ext cx="4822115" cy="482211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4F30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254932" y="3679263"/>
            <a:ext cx="5778135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A44F30"/>
                </a:solidFill>
                <a:latin typeface="DM Sans Bold"/>
                <a:ea typeface="DM Sans Bold"/>
                <a:cs typeface="DM Sans Bold"/>
                <a:sym typeface="DM Sans Bold"/>
              </a:rPr>
              <a:t>2. 主視覺設計師拖稿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4995282" y="1454173"/>
            <a:ext cx="8297435" cy="1163460"/>
            <a:chOff x="0" y="0"/>
            <a:chExt cx="2185333" cy="3064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85333" cy="306426"/>
            </a:xfrm>
            <a:custGeom>
              <a:avLst/>
              <a:gdLst/>
              <a:ahLst/>
              <a:cxnLst/>
              <a:rect r="r" b="b" t="t" l="l"/>
              <a:pathLst>
                <a:path h="306426" w="2185333">
                  <a:moveTo>
                    <a:pt x="11197" y="0"/>
                  </a:moveTo>
                  <a:lnTo>
                    <a:pt x="2174136" y="0"/>
                  </a:lnTo>
                  <a:cubicBezTo>
                    <a:pt x="2180320" y="0"/>
                    <a:pt x="2185333" y="5013"/>
                    <a:pt x="2185333" y="11197"/>
                  </a:cubicBezTo>
                  <a:lnTo>
                    <a:pt x="2185333" y="295229"/>
                  </a:lnTo>
                  <a:cubicBezTo>
                    <a:pt x="2185333" y="298199"/>
                    <a:pt x="2184153" y="301047"/>
                    <a:pt x="2182053" y="303146"/>
                  </a:cubicBezTo>
                  <a:cubicBezTo>
                    <a:pt x="2179954" y="305246"/>
                    <a:pt x="2177106" y="306426"/>
                    <a:pt x="2174136" y="306426"/>
                  </a:cubicBezTo>
                  <a:lnTo>
                    <a:pt x="11197" y="306426"/>
                  </a:lnTo>
                  <a:cubicBezTo>
                    <a:pt x="5013" y="306426"/>
                    <a:pt x="0" y="301413"/>
                    <a:pt x="0" y="295229"/>
                  </a:cubicBezTo>
                  <a:lnTo>
                    <a:pt x="0" y="11197"/>
                  </a:lnTo>
                  <a:cubicBezTo>
                    <a:pt x="0" y="8227"/>
                    <a:pt x="1180" y="5379"/>
                    <a:pt x="3279" y="3279"/>
                  </a:cubicBezTo>
                  <a:cubicBezTo>
                    <a:pt x="5379" y="1180"/>
                    <a:pt x="8227" y="0"/>
                    <a:pt x="1119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2185333" cy="373101"/>
            </a:xfrm>
            <a:prstGeom prst="rect">
              <a:avLst/>
            </a:prstGeom>
          </p:spPr>
          <p:txBody>
            <a:bodyPr anchor="ctr" rtlCol="false" tIns="215900" lIns="215900" bIns="215900" rIns="215900"/>
            <a:lstStyle/>
            <a:p>
              <a:pPr algn="ctr" marL="0" indent="0" lvl="0">
                <a:lnSpc>
                  <a:spcPts val="5179"/>
                </a:lnSpc>
                <a:spcBef>
                  <a:spcPct val="0"/>
                </a:spcBef>
              </a:pPr>
              <a:r>
                <a:rPr lang="en-US" b="true" sz="3699">
                  <a:solidFill>
                    <a:srgbClr val="2B1511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三、挫折與改進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95282" y="4762500"/>
            <a:ext cx="8297435" cy="4335035"/>
            <a:chOff x="0" y="0"/>
            <a:chExt cx="2185333" cy="11417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5333" cy="1141738"/>
            </a:xfrm>
            <a:custGeom>
              <a:avLst/>
              <a:gdLst/>
              <a:ahLst/>
              <a:cxnLst/>
              <a:rect r="r" b="b" t="t" l="l"/>
              <a:pathLst>
                <a:path h="1141738" w="2185333">
                  <a:moveTo>
                    <a:pt x="10264" y="0"/>
                  </a:moveTo>
                  <a:lnTo>
                    <a:pt x="2175069" y="0"/>
                  </a:lnTo>
                  <a:cubicBezTo>
                    <a:pt x="2177791" y="0"/>
                    <a:pt x="2180402" y="1081"/>
                    <a:pt x="2182326" y="3006"/>
                  </a:cubicBezTo>
                  <a:cubicBezTo>
                    <a:pt x="2184251" y="4931"/>
                    <a:pt x="2185333" y="7541"/>
                    <a:pt x="2185333" y="10264"/>
                  </a:cubicBezTo>
                  <a:lnTo>
                    <a:pt x="2185333" y="1131474"/>
                  </a:lnTo>
                  <a:cubicBezTo>
                    <a:pt x="2185333" y="1134196"/>
                    <a:pt x="2184251" y="1136807"/>
                    <a:pt x="2182326" y="1138731"/>
                  </a:cubicBezTo>
                  <a:cubicBezTo>
                    <a:pt x="2180402" y="1140656"/>
                    <a:pt x="2177791" y="1141738"/>
                    <a:pt x="2175069" y="1141738"/>
                  </a:cubicBezTo>
                  <a:lnTo>
                    <a:pt x="10264" y="1141738"/>
                  </a:lnTo>
                  <a:cubicBezTo>
                    <a:pt x="7541" y="1141738"/>
                    <a:pt x="4931" y="1140656"/>
                    <a:pt x="3006" y="1138731"/>
                  </a:cubicBezTo>
                  <a:cubicBezTo>
                    <a:pt x="1081" y="1136807"/>
                    <a:pt x="0" y="1134196"/>
                    <a:pt x="0" y="1131474"/>
                  </a:cubicBezTo>
                  <a:lnTo>
                    <a:pt x="0" y="10264"/>
                  </a:lnTo>
                  <a:cubicBezTo>
                    <a:pt x="0" y="7541"/>
                    <a:pt x="1081" y="4931"/>
                    <a:pt x="3006" y="3006"/>
                  </a:cubicBezTo>
                  <a:cubicBezTo>
                    <a:pt x="4931" y="1081"/>
                    <a:pt x="7541" y="0"/>
                    <a:pt x="1026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5333" cy="11798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  <a:p>
              <a:pPr algn="ctr">
                <a:lnSpc>
                  <a:spcPts val="3779"/>
                </a:lnSpc>
              </a:pPr>
              <a:r>
                <a:rPr lang="en-US" sz="27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學校老師、同學?</a:t>
              </a:r>
            </a:p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啊! 他們不會買票啦~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4995282" y="3134591"/>
            <a:ext cx="8297435" cy="1627909"/>
            <a:chOff x="0" y="0"/>
            <a:chExt cx="1638747" cy="3215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38747" cy="321513"/>
            </a:xfrm>
            <a:custGeom>
              <a:avLst/>
              <a:gdLst/>
              <a:ahLst/>
              <a:cxnLst/>
              <a:rect r="r" b="b" t="t" l="l"/>
              <a:pathLst>
                <a:path h="321513" w="1638747">
                  <a:moveTo>
                    <a:pt x="1638747" y="0"/>
                  </a:moveTo>
                  <a:lnTo>
                    <a:pt x="1638747" y="207213"/>
                  </a:lnTo>
                  <a:lnTo>
                    <a:pt x="819373" y="321513"/>
                  </a:lnTo>
                  <a:lnTo>
                    <a:pt x="0" y="207213"/>
                  </a:lnTo>
                  <a:lnTo>
                    <a:pt x="0" y="0"/>
                  </a:lnTo>
                  <a:lnTo>
                    <a:pt x="1638747" y="0"/>
                  </a:lnTo>
                  <a:close/>
                </a:path>
              </a:pathLst>
            </a:custGeom>
            <a:solidFill>
              <a:srgbClr val="E6C28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638747" cy="235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9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437434" y="8140435"/>
            <a:ext cx="4293129" cy="42931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BBDB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-2371665"/>
            <a:ext cx="4293129" cy="42931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BBDB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389711" y="-1175164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4" y="0"/>
                </a:lnTo>
                <a:lnTo>
                  <a:pt x="4016154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08413" y="3708983"/>
            <a:ext cx="407117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A44F30"/>
                </a:solidFill>
                <a:latin typeface="DM Sans Bold"/>
                <a:ea typeface="DM Sans Bold"/>
                <a:cs typeface="DM Sans Bold"/>
                <a:sym typeface="DM Sans Bold"/>
              </a:rPr>
              <a:t>3. 放棄宣傳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-1474667" y="9379003"/>
            <a:ext cx="4016153" cy="2203864"/>
          </a:xfrm>
          <a:custGeom>
            <a:avLst/>
            <a:gdLst/>
            <a:ahLst/>
            <a:cxnLst/>
            <a:rect r="r" b="b" t="t" l="l"/>
            <a:pathLst>
              <a:path h="2203864" w="4016153">
                <a:moveTo>
                  <a:pt x="0" y="0"/>
                </a:moveTo>
                <a:lnTo>
                  <a:pt x="4016153" y="0"/>
                </a:lnTo>
                <a:lnTo>
                  <a:pt x="4016153" y="2203864"/>
                </a:lnTo>
                <a:lnTo>
                  <a:pt x="0" y="220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791180" y="8566777"/>
            <a:ext cx="4293129" cy="4293129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BBDB"/>
            </a:solidFill>
            <a:ln cap="sq">
              <a:noFill/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59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995282" y="1454173"/>
            <a:ext cx="8297435" cy="1163460"/>
            <a:chOff x="0" y="0"/>
            <a:chExt cx="2185333" cy="3064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85333" cy="306426"/>
            </a:xfrm>
            <a:custGeom>
              <a:avLst/>
              <a:gdLst/>
              <a:ahLst/>
              <a:cxnLst/>
              <a:rect r="r" b="b" t="t" l="l"/>
              <a:pathLst>
                <a:path h="306426" w="2185333">
                  <a:moveTo>
                    <a:pt x="11197" y="0"/>
                  </a:moveTo>
                  <a:lnTo>
                    <a:pt x="2174136" y="0"/>
                  </a:lnTo>
                  <a:cubicBezTo>
                    <a:pt x="2180320" y="0"/>
                    <a:pt x="2185333" y="5013"/>
                    <a:pt x="2185333" y="11197"/>
                  </a:cubicBezTo>
                  <a:lnTo>
                    <a:pt x="2185333" y="295229"/>
                  </a:lnTo>
                  <a:cubicBezTo>
                    <a:pt x="2185333" y="298199"/>
                    <a:pt x="2184153" y="301047"/>
                    <a:pt x="2182053" y="303146"/>
                  </a:cubicBezTo>
                  <a:cubicBezTo>
                    <a:pt x="2179954" y="305246"/>
                    <a:pt x="2177106" y="306426"/>
                    <a:pt x="2174136" y="306426"/>
                  </a:cubicBezTo>
                  <a:lnTo>
                    <a:pt x="11197" y="306426"/>
                  </a:lnTo>
                  <a:cubicBezTo>
                    <a:pt x="5013" y="306426"/>
                    <a:pt x="0" y="301413"/>
                    <a:pt x="0" y="295229"/>
                  </a:cubicBezTo>
                  <a:lnTo>
                    <a:pt x="0" y="11197"/>
                  </a:lnTo>
                  <a:cubicBezTo>
                    <a:pt x="0" y="8227"/>
                    <a:pt x="1180" y="5379"/>
                    <a:pt x="3279" y="3279"/>
                  </a:cubicBezTo>
                  <a:cubicBezTo>
                    <a:pt x="5379" y="1180"/>
                    <a:pt x="8227" y="0"/>
                    <a:pt x="1119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2185333" cy="373101"/>
            </a:xfrm>
            <a:prstGeom prst="rect">
              <a:avLst/>
            </a:prstGeom>
          </p:spPr>
          <p:txBody>
            <a:bodyPr anchor="ctr" rtlCol="false" tIns="215900" lIns="215900" bIns="215900" rIns="215900"/>
            <a:lstStyle/>
            <a:p>
              <a:pPr algn="ctr" marL="0" indent="0" lvl="0">
                <a:lnSpc>
                  <a:spcPts val="5179"/>
                </a:lnSpc>
                <a:spcBef>
                  <a:spcPct val="0"/>
                </a:spcBef>
              </a:pPr>
              <a:r>
                <a:rPr lang="en-US" b="true" sz="3699">
                  <a:solidFill>
                    <a:srgbClr val="2B1511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三、挫折與改進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63146" y="4653800"/>
            <a:ext cx="8068879" cy="463728"/>
            <a:chOff x="0" y="0"/>
            <a:chExt cx="10758505" cy="61830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00816"/>
              <a:ext cx="480753" cy="416672"/>
              <a:chOff x="0" y="0"/>
              <a:chExt cx="937803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93780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937803">
                    <a:moveTo>
                      <a:pt x="468902" y="0"/>
                    </a:moveTo>
                    <a:cubicBezTo>
                      <a:pt x="209934" y="0"/>
                      <a:pt x="0" y="181951"/>
                      <a:pt x="0" y="406400"/>
                    </a:cubicBezTo>
                    <a:cubicBezTo>
                      <a:pt x="0" y="630849"/>
                      <a:pt x="209934" y="812800"/>
                      <a:pt x="468902" y="812800"/>
                    </a:cubicBezTo>
                    <a:cubicBezTo>
                      <a:pt x="727869" y="812800"/>
                      <a:pt x="937803" y="630849"/>
                      <a:pt x="937803" y="406400"/>
                    </a:cubicBezTo>
                    <a:cubicBezTo>
                      <a:pt x="937803" y="181951"/>
                      <a:pt x="727869" y="0"/>
                      <a:pt x="468902" y="0"/>
                    </a:cubicBezTo>
                    <a:close/>
                  </a:path>
                </a:pathLst>
              </a:custGeom>
              <a:solidFill>
                <a:srgbClr val="E0B15E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87919" y="47625"/>
                <a:ext cx="761965" cy="688975"/>
              </a:xfrm>
              <a:prstGeom prst="rect">
                <a:avLst/>
              </a:prstGeom>
            </p:spPr>
            <p:txBody>
              <a:bodyPr anchor="ctr" rtlCol="false" tIns="57517" lIns="57517" bIns="57517" rIns="57517"/>
              <a:lstStyle/>
              <a:p>
                <a:pPr algn="ctr">
                  <a:lnSpc>
                    <a:spcPts val="2590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730988" y="0"/>
              <a:ext cx="10027517" cy="6183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60"/>
                </a:lnSpc>
              </a:pPr>
              <a:r>
                <a:rPr lang="en-US" sz="3050" b="true">
                  <a:solidFill>
                    <a:srgbClr val="A44F3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心得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211387" y="5203253"/>
            <a:ext cx="8021492" cy="2066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2"/>
              </a:lnSpc>
            </a:pPr>
            <a:r>
              <a:rPr lang="en-US" sz="27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雖然這場表演在籌備階段並不是特別順利</a:t>
            </a:r>
          </a:p>
          <a:p>
            <a:pPr algn="l">
              <a:lnSpc>
                <a:spcPts val="4152"/>
              </a:lnSpc>
            </a:pPr>
            <a:r>
              <a:rPr lang="en-US" sz="27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但結果卻出乎意料的非常完美。</a:t>
            </a:r>
          </a:p>
          <a:p>
            <a:pPr algn="l">
              <a:lnSpc>
                <a:spcPts val="4152"/>
              </a:lnSpc>
            </a:pPr>
            <a:r>
              <a:rPr lang="en-US" sz="27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很感謝家人願意給我支持讓我去做這件</a:t>
            </a:r>
          </a:p>
          <a:p>
            <a:pPr algn="l">
              <a:lnSpc>
                <a:spcPts val="4152"/>
              </a:lnSpc>
              <a:spcBef>
                <a:spcPct val="0"/>
              </a:spcBef>
            </a:pPr>
            <a:r>
              <a:rPr lang="en-US" sz="27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別人聽起來可能很瘋狂的事。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11387" y="3258387"/>
            <a:ext cx="8506834" cy="956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264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抗壓與解決問題能力：面對突發狀況</a:t>
            </a:r>
          </a:p>
          <a:p>
            <a:pPr algn="l">
              <a:lnSpc>
                <a:spcPts val="3967"/>
              </a:lnSpc>
            </a:pPr>
            <a:r>
              <a:rPr lang="en-US" sz="264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溝通協調能力：與表演、者廠商、場地等聯繫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663146" y="2666531"/>
            <a:ext cx="6887075" cy="438150"/>
            <a:chOff x="0" y="0"/>
            <a:chExt cx="9182767" cy="5842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106020"/>
              <a:ext cx="405207" cy="368014"/>
              <a:chOff x="0" y="0"/>
              <a:chExt cx="894945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94945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94945">
                    <a:moveTo>
                      <a:pt x="447472" y="0"/>
                    </a:moveTo>
                    <a:cubicBezTo>
                      <a:pt x="200340" y="0"/>
                      <a:pt x="0" y="181951"/>
                      <a:pt x="0" y="406400"/>
                    </a:cubicBezTo>
                    <a:cubicBezTo>
                      <a:pt x="0" y="630849"/>
                      <a:pt x="200340" y="812800"/>
                      <a:pt x="447472" y="812800"/>
                    </a:cubicBezTo>
                    <a:cubicBezTo>
                      <a:pt x="694605" y="812800"/>
                      <a:pt x="894945" y="630849"/>
                      <a:pt x="894945" y="406400"/>
                    </a:cubicBezTo>
                    <a:cubicBezTo>
                      <a:pt x="894945" y="181951"/>
                      <a:pt x="694605" y="0"/>
                      <a:pt x="447472" y="0"/>
                    </a:cubicBezTo>
                    <a:close/>
                  </a:path>
                </a:pathLst>
              </a:custGeom>
              <a:solidFill>
                <a:srgbClr val="E0B15E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83901" y="47625"/>
                <a:ext cx="727143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730988" y="0"/>
              <a:ext cx="8451779" cy="584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72"/>
                </a:lnSpc>
              </a:pPr>
              <a:r>
                <a:rPr lang="en-US" sz="2893" b="true">
                  <a:solidFill>
                    <a:srgbClr val="A44F3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過程中最大的成長?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9885444" y="1285343"/>
            <a:ext cx="6947264" cy="3807531"/>
          </a:xfrm>
          <a:custGeom>
            <a:avLst/>
            <a:gdLst/>
            <a:ahLst/>
            <a:cxnLst/>
            <a:rect r="r" b="b" t="t" l="l"/>
            <a:pathLst>
              <a:path h="3807531" w="6947264">
                <a:moveTo>
                  <a:pt x="0" y="0"/>
                </a:moveTo>
                <a:lnTo>
                  <a:pt x="6947264" y="0"/>
                </a:lnTo>
                <a:lnTo>
                  <a:pt x="6947264" y="3807532"/>
                </a:lnTo>
                <a:lnTo>
                  <a:pt x="0" y="3807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301981" y="5217189"/>
            <a:ext cx="7530727" cy="3937113"/>
          </a:xfrm>
          <a:custGeom>
            <a:avLst/>
            <a:gdLst/>
            <a:ahLst/>
            <a:cxnLst/>
            <a:rect r="r" b="b" t="t" l="l"/>
            <a:pathLst>
              <a:path h="3937113" w="7530727">
                <a:moveTo>
                  <a:pt x="0" y="0"/>
                </a:moveTo>
                <a:lnTo>
                  <a:pt x="7530727" y="0"/>
                </a:lnTo>
                <a:lnTo>
                  <a:pt x="7530727" y="3937112"/>
                </a:lnTo>
                <a:lnTo>
                  <a:pt x="0" y="3937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829" r="0" b="-9829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532874" y="508785"/>
            <a:ext cx="3917045" cy="1255620"/>
            <a:chOff x="0" y="0"/>
            <a:chExt cx="812800" cy="26054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260545"/>
            </a:xfrm>
            <a:custGeom>
              <a:avLst/>
              <a:gdLst/>
              <a:ahLst/>
              <a:cxnLst/>
              <a:rect r="r" b="b" t="t" l="l"/>
              <a:pathLst>
                <a:path h="260545" w="812800">
                  <a:moveTo>
                    <a:pt x="609600" y="0"/>
                  </a:moveTo>
                  <a:cubicBezTo>
                    <a:pt x="721824" y="0"/>
                    <a:pt x="812800" y="58325"/>
                    <a:pt x="812800" y="130273"/>
                  </a:cubicBezTo>
                  <a:cubicBezTo>
                    <a:pt x="812800" y="202220"/>
                    <a:pt x="721824" y="260545"/>
                    <a:pt x="609600" y="260545"/>
                  </a:cubicBezTo>
                  <a:lnTo>
                    <a:pt x="203200" y="260545"/>
                  </a:lnTo>
                  <a:cubicBezTo>
                    <a:pt x="90976" y="260545"/>
                    <a:pt x="0" y="202220"/>
                    <a:pt x="0" y="130273"/>
                  </a:cubicBezTo>
                  <a:cubicBezTo>
                    <a:pt x="0" y="5832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6C284">
                <a:alpha val="73725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812800" cy="3272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17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3551621" y="746365"/>
            <a:ext cx="1879550" cy="63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四、心得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11387" y="7488554"/>
            <a:ext cx="8021492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2"/>
              </a:lnSpc>
            </a:pPr>
            <a:r>
              <a:rPr lang="en-US" sz="27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雖然虧了很多錢，</a:t>
            </a:r>
          </a:p>
          <a:p>
            <a:pPr algn="l">
              <a:lnSpc>
                <a:spcPts val="3322"/>
              </a:lnSpc>
            </a:p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我還是覺得我自己很棒！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401600" y="1028700"/>
            <a:ext cx="7484801" cy="5946908"/>
            <a:chOff x="0" y="0"/>
            <a:chExt cx="3901440" cy="30998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0" y="190500"/>
              <a:ext cx="36576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36576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2"/>
              <a:stretch>
                <a:fillRect l="-3929" t="-6197" r="-6958" b="-5226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01440" cy="3099816"/>
            </a:xfrm>
            <a:custGeom>
              <a:avLst/>
              <a:gdLst/>
              <a:ahLst/>
              <a:cxnLst/>
              <a:rect r="r" b="b" t="t" l="l"/>
              <a:pathLst>
                <a:path h="3099816" w="3901440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3"/>
              <a:stretch>
                <a:fillRect l="0" t="-29" r="0" b="-29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596519" y="0"/>
            <a:ext cx="2054610" cy="10345785"/>
            <a:chOff x="0" y="0"/>
            <a:chExt cx="6350000" cy="319747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31974789"/>
            </a:xfrm>
            <a:custGeom>
              <a:avLst/>
              <a:gdLst/>
              <a:ahLst/>
              <a:cxnLst/>
              <a:rect r="r" b="b" t="t" l="l"/>
              <a:pathLst>
                <a:path h="31974789" w="6350000">
                  <a:moveTo>
                    <a:pt x="6350000" y="31918911"/>
                  </a:moveTo>
                  <a:cubicBezTo>
                    <a:pt x="6350000" y="31949389"/>
                    <a:pt x="6324600" y="31974789"/>
                    <a:pt x="6294120" y="31974789"/>
                  </a:cubicBezTo>
                  <a:lnTo>
                    <a:pt x="55880" y="31974789"/>
                  </a:lnTo>
                  <a:cubicBezTo>
                    <a:pt x="25400" y="31974789"/>
                    <a:pt x="0" y="31949389"/>
                    <a:pt x="0" y="3191891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6292850" y="0"/>
                  </a:lnTo>
                  <a:cubicBezTo>
                    <a:pt x="6323330" y="0"/>
                    <a:pt x="6348730" y="25400"/>
                    <a:pt x="6348730" y="55880"/>
                  </a:cubicBezTo>
                  <a:lnTo>
                    <a:pt x="6350000" y="31918908"/>
                  </a:lnTo>
                  <a:close/>
                </a:path>
              </a:pathLst>
            </a:custGeom>
            <a:solidFill>
              <a:srgbClr val="3F3E3D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477520" y="24051261"/>
              <a:ext cx="5394960" cy="7305039"/>
            </a:xfrm>
            <a:custGeom>
              <a:avLst/>
              <a:gdLst/>
              <a:ahLst/>
              <a:cxnLst/>
              <a:rect r="r" b="b" t="t" l="l"/>
              <a:pathLst>
                <a:path h="7305039" w="5394960">
                  <a:moveTo>
                    <a:pt x="5394960" y="7249160"/>
                  </a:moveTo>
                  <a:cubicBezTo>
                    <a:pt x="5394960" y="7279639"/>
                    <a:pt x="5369560" y="7305039"/>
                    <a:pt x="5339080" y="7305039"/>
                  </a:cubicBezTo>
                  <a:lnTo>
                    <a:pt x="55880" y="7305039"/>
                  </a:lnTo>
                  <a:cubicBezTo>
                    <a:pt x="25400" y="7305039"/>
                    <a:pt x="0" y="7279639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4"/>
              <a:stretch>
                <a:fillRect l="0" t="-27140" r="0" b="-329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477520" y="1624075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5"/>
              <a:stretch>
                <a:fillRect l="-52128" t="0" r="-521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477520" y="618490"/>
              <a:ext cx="5394960" cy="7305040"/>
            </a:xfrm>
            <a:custGeom>
              <a:avLst/>
              <a:gdLst/>
              <a:ahLst/>
              <a:cxnLst/>
              <a:rect r="r" b="b" t="t" l="l"/>
              <a:pathLst>
                <a:path h="7305040" w="5394960">
                  <a:moveTo>
                    <a:pt x="5394960" y="7249160"/>
                  </a:moveTo>
                  <a:cubicBezTo>
                    <a:pt x="5394960" y="7279640"/>
                    <a:pt x="5369560" y="7305040"/>
                    <a:pt x="5339080" y="7305040"/>
                  </a:cubicBezTo>
                  <a:lnTo>
                    <a:pt x="55880" y="7305040"/>
                  </a:lnTo>
                  <a:cubicBezTo>
                    <a:pt x="25400" y="7305040"/>
                    <a:pt x="0" y="7279640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6"/>
              <a:stretch>
                <a:fillRect l="-51932" t="-13529" r="-79958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77520" y="842898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1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1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7"/>
              <a:stretch>
                <a:fillRect l="-22803" t="-69856" r="-5932" b="-36268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-628149" y="3399772"/>
            <a:ext cx="6029749" cy="7151672"/>
            <a:chOff x="0" y="0"/>
            <a:chExt cx="12995910" cy="154139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3605530" y="920750"/>
              <a:ext cx="8780780" cy="9591040"/>
            </a:xfrm>
            <a:custGeom>
              <a:avLst/>
              <a:gdLst/>
              <a:ahLst/>
              <a:cxnLst/>
              <a:rect r="r" b="b" t="t" l="l"/>
              <a:pathLst>
                <a:path h="9591040" w="8780780">
                  <a:moveTo>
                    <a:pt x="3216910" y="0"/>
                  </a:moveTo>
                  <a:lnTo>
                    <a:pt x="0" y="7203440"/>
                  </a:lnTo>
                  <a:lnTo>
                    <a:pt x="5417820" y="9591040"/>
                  </a:lnTo>
                  <a:lnTo>
                    <a:pt x="8780780" y="2552700"/>
                  </a:lnTo>
                  <a:close/>
                </a:path>
              </a:pathLst>
            </a:custGeom>
            <a:blipFill>
              <a:blip r:embed="rId8"/>
              <a:stretch>
                <a:fillRect l="0" t="-74104" r="0" b="-24382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995910" cy="15413989"/>
            </a:xfrm>
            <a:custGeom>
              <a:avLst/>
              <a:gdLst/>
              <a:ahLst/>
              <a:cxnLst/>
              <a:rect r="r" b="b" t="t" l="l"/>
              <a:pathLst>
                <a:path h="15413989" w="12995910">
                  <a:moveTo>
                    <a:pt x="0" y="0"/>
                  </a:moveTo>
                  <a:lnTo>
                    <a:pt x="0" y="15413989"/>
                  </a:lnTo>
                  <a:lnTo>
                    <a:pt x="12995910" y="15413989"/>
                  </a:lnTo>
                  <a:lnTo>
                    <a:pt x="12995910" y="0"/>
                  </a:lnTo>
                  <a:lnTo>
                    <a:pt x="0" y="0"/>
                  </a:lnTo>
                  <a:close/>
                  <a:moveTo>
                    <a:pt x="8926830" y="10297160"/>
                  </a:moveTo>
                  <a:lnTo>
                    <a:pt x="3874770" y="8166100"/>
                  </a:lnTo>
                  <a:lnTo>
                    <a:pt x="6960870" y="1107440"/>
                  </a:lnTo>
                  <a:lnTo>
                    <a:pt x="12095480" y="3515360"/>
                  </a:lnTo>
                  <a:lnTo>
                    <a:pt x="8926830" y="10297160"/>
                  </a:lnTo>
                  <a:close/>
                </a:path>
              </a:pathLst>
            </a:custGeom>
            <a:blipFill>
              <a:blip r:embed="rId9"/>
              <a:stretch>
                <a:fillRect l="0" t="-12" r="0" b="-1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6807175" y="7309605"/>
            <a:ext cx="46736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A44F3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影片分享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0"/>
            <a:ext cx="18676807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65557">
            <a:off x="13329021" y="5496706"/>
            <a:ext cx="1755815" cy="1532347"/>
          </a:xfrm>
          <a:custGeom>
            <a:avLst/>
            <a:gdLst/>
            <a:ahLst/>
            <a:cxnLst/>
            <a:rect r="r" b="b" t="t" l="l"/>
            <a:pathLst>
              <a:path h="1532347" w="1755815">
                <a:moveTo>
                  <a:pt x="0" y="0"/>
                </a:moveTo>
                <a:lnTo>
                  <a:pt x="1755815" y="0"/>
                </a:lnTo>
                <a:lnTo>
                  <a:pt x="1755815" y="1532348"/>
                </a:lnTo>
                <a:lnTo>
                  <a:pt x="0" y="1532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22866" y="5720325"/>
            <a:ext cx="2276133" cy="1729861"/>
          </a:xfrm>
          <a:custGeom>
            <a:avLst/>
            <a:gdLst/>
            <a:ahLst/>
            <a:cxnLst/>
            <a:rect r="r" b="b" t="t" l="l"/>
            <a:pathLst>
              <a:path h="1729861" w="2276133">
                <a:moveTo>
                  <a:pt x="0" y="0"/>
                </a:moveTo>
                <a:lnTo>
                  <a:pt x="2276133" y="0"/>
                </a:lnTo>
                <a:lnTo>
                  <a:pt x="2276133" y="1729861"/>
                </a:lnTo>
                <a:lnTo>
                  <a:pt x="0" y="1729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559020" y="1164653"/>
            <a:ext cx="7169960" cy="6475659"/>
            <a:chOff x="0" y="0"/>
            <a:chExt cx="9559947" cy="86342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59947" cy="4564875"/>
            </a:xfrm>
            <a:custGeom>
              <a:avLst/>
              <a:gdLst/>
              <a:ahLst/>
              <a:cxnLst/>
              <a:rect r="r" b="b" t="t" l="l"/>
              <a:pathLst>
                <a:path h="4564875" w="9559947">
                  <a:moveTo>
                    <a:pt x="0" y="0"/>
                  </a:moveTo>
                  <a:lnTo>
                    <a:pt x="9559947" y="0"/>
                  </a:lnTo>
                  <a:lnTo>
                    <a:pt x="9559947" y="4564875"/>
                  </a:lnTo>
                  <a:lnTo>
                    <a:pt x="0" y="4564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195097" y="5687811"/>
              <a:ext cx="9169754" cy="294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39"/>
                </a:lnSpc>
              </a:pPr>
              <a:r>
                <a:rPr lang="en-US" sz="7282" b="true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謝謝老師們</a:t>
              </a:r>
            </a:p>
            <a:p>
              <a:pPr algn="ctr" marL="0" indent="0" lvl="0">
                <a:lnSpc>
                  <a:spcPts val="8739"/>
                </a:lnSpc>
                <a:spcBef>
                  <a:spcPct val="0"/>
                </a:spcBef>
              </a:pPr>
              <a:r>
                <a:rPr lang="en-US" b="true" sz="7282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給我機會分享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662945" y="9487886"/>
            <a:ext cx="3115456" cy="333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8"/>
              </a:lnSpc>
            </a:pPr>
            <a:r>
              <a:rPr lang="en-US" b="true" sz="2223">
                <a:solidFill>
                  <a:srgbClr val="A44F30"/>
                </a:solidFill>
                <a:latin typeface="DM Sans Bold"/>
                <a:ea typeface="DM Sans Bold"/>
                <a:cs typeface="DM Sans Bold"/>
                <a:sym typeface="DM Sans Bold"/>
              </a:rPr>
              <a:t>屏北高中  商業服務學程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3F3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71682" y="4972050"/>
            <a:ext cx="7144635" cy="1574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25"/>
              </a:lnSpc>
              <a:spcBef>
                <a:spcPct val="0"/>
              </a:spcBef>
            </a:pPr>
            <a:r>
              <a:rPr lang="en-US" sz="937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找自己的舞台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571682" y="3536953"/>
            <a:ext cx="5699903" cy="1151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20"/>
              </a:lnSpc>
              <a:spcBef>
                <a:spcPct val="0"/>
              </a:spcBef>
            </a:pPr>
            <a:r>
              <a:rPr lang="en-US" sz="68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幫每個學生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DAG37cjKY4U</dc:identifier>
  <dcterms:modified xsi:type="dcterms:W3CDTF">2011-08-01T06:04:30Z</dcterms:modified>
  <cp:revision>1</cp:revision>
  <dc:title>GM自主學習教學經驗分享</dc:title>
</cp:coreProperties>
</file>