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92" r:id="rId2"/>
    <p:sldId id="275" r:id="rId3"/>
    <p:sldId id="322" r:id="rId4"/>
    <p:sldId id="323" r:id="rId5"/>
    <p:sldId id="256" r:id="rId6"/>
    <p:sldId id="276" r:id="rId7"/>
    <p:sldId id="260" r:id="rId8"/>
    <p:sldId id="277" r:id="rId9"/>
    <p:sldId id="306" r:id="rId10"/>
    <p:sldId id="295" r:id="rId11"/>
    <p:sldId id="261" r:id="rId12"/>
    <p:sldId id="278" r:id="rId13"/>
    <p:sldId id="296" r:id="rId14"/>
    <p:sldId id="308" r:id="rId15"/>
    <p:sldId id="293" r:id="rId16"/>
    <p:sldId id="282" r:id="rId17"/>
    <p:sldId id="269" r:id="rId18"/>
    <p:sldId id="271" r:id="rId19"/>
    <p:sldId id="318" r:id="rId20"/>
    <p:sldId id="319" r:id="rId21"/>
    <p:sldId id="321" r:id="rId22"/>
    <p:sldId id="320" r:id="rId23"/>
    <p:sldId id="265" r:id="rId24"/>
    <p:sldId id="266" r:id="rId25"/>
    <p:sldId id="285" r:id="rId26"/>
    <p:sldId id="281" r:id="rId27"/>
    <p:sldId id="287" r:id="rId28"/>
    <p:sldId id="325" r:id="rId29"/>
    <p:sldId id="326" r:id="rId30"/>
    <p:sldId id="327" r:id="rId31"/>
    <p:sldId id="328" r:id="rId32"/>
    <p:sldId id="329" r:id="rId33"/>
    <p:sldId id="289" r:id="rId34"/>
    <p:sldId id="291" r:id="rId35"/>
    <p:sldId id="290" r:id="rId36"/>
    <p:sldId id="283" r:id="rId37"/>
    <p:sldId id="267" r:id="rId38"/>
    <p:sldId id="284" r:id="rId39"/>
    <p:sldId id="315" r:id="rId40"/>
    <p:sldId id="268" r:id="rId41"/>
    <p:sldId id="297" r:id="rId42"/>
    <p:sldId id="299" r:id="rId43"/>
    <p:sldId id="311" r:id="rId44"/>
    <p:sldId id="307" r:id="rId45"/>
    <p:sldId id="316" r:id="rId46"/>
    <p:sldId id="313" r:id="rId47"/>
    <p:sldId id="312" r:id="rId48"/>
    <p:sldId id="324" r:id="rId49"/>
    <p:sldId id="314" r:id="rId50"/>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754"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97819"/>
            <a:ext cx="7772400" cy="1102519"/>
          </a:xfrm>
        </p:spPr>
        <p:txBody>
          <a:bodyPr>
            <a:normAutofit/>
          </a:bodyPr>
          <a:lstStyle>
            <a:lvl1pPr>
              <a:defRPr sz="4500" b="1">
                <a:latin typeface="微軟正黑體" pitchFamily="34" charset="-120"/>
                <a:ea typeface="微軟正黑體" pitchFamily="34" charset="-120"/>
              </a:defRPr>
            </a:lvl1pPr>
          </a:lstStyle>
          <a:p>
            <a:r>
              <a:rPr lang="zh-TW" altLang="en-US" smtClean="0"/>
              <a:t>按一下以編輯母片標題樣式</a:t>
            </a:r>
            <a:endParaRPr lang="zh-TW" altLang="en-US" dirty="0"/>
          </a:p>
        </p:txBody>
      </p:sp>
      <p:sp>
        <p:nvSpPr>
          <p:cNvPr id="3" name="副標題 2"/>
          <p:cNvSpPr>
            <a:spLocks noGrp="1"/>
          </p:cNvSpPr>
          <p:nvPr>
            <p:ph type="subTitle" idx="1"/>
          </p:nvPr>
        </p:nvSpPr>
        <p:spPr>
          <a:xfrm>
            <a:off x="1371600" y="2914650"/>
            <a:ext cx="6400800" cy="1314450"/>
          </a:xfrm>
        </p:spPr>
        <p:txBody>
          <a:bodyPr/>
          <a:lstStyle>
            <a:lvl1pPr marL="0" indent="0" algn="ctr">
              <a:buNone/>
              <a:defRPr b="1">
                <a:solidFill>
                  <a:schemeClr val="tx1">
                    <a:tint val="75000"/>
                  </a:schemeClr>
                </a:solidFill>
                <a:latin typeface="標楷體" pitchFamily="65" charset="-12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dirty="0"/>
          </a:p>
        </p:txBody>
      </p:sp>
      <p:sp>
        <p:nvSpPr>
          <p:cNvPr id="4" name="日期版面配置區 3"/>
          <p:cNvSpPr>
            <a:spLocks noGrp="1"/>
          </p:cNvSpPr>
          <p:nvPr>
            <p:ph type="dt" sz="half" idx="10"/>
          </p:nvPr>
        </p:nvSpPr>
        <p:spPr/>
        <p:txBody>
          <a:bodyPr/>
          <a:lstStyle/>
          <a:p>
            <a:fld id="{A9FD49BF-752E-46C0-BA33-272F9CE8AA39}" type="datetimeFigureOut">
              <a:rPr lang="zh-TW" altLang="en-US" smtClean="0"/>
              <a:t>2025/11/19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BD90939-5425-4343-AB79-9E28BA2F9BDC}" type="slidenum">
              <a:rPr lang="zh-TW" altLang="en-US" smtClean="0"/>
              <a:t>‹#›</a:t>
            </a:fld>
            <a:endParaRPr lang="zh-TW" altLang="en-US"/>
          </a:p>
        </p:txBody>
      </p:sp>
    </p:spTree>
    <p:extLst>
      <p:ext uri="{BB962C8B-B14F-4D97-AF65-F5344CB8AC3E}">
        <p14:creationId xmlns:p14="http://schemas.microsoft.com/office/powerpoint/2010/main" val="2594048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A9FD49BF-752E-46C0-BA33-272F9CE8AA39}" type="datetimeFigureOut">
              <a:rPr lang="zh-TW" altLang="en-US" smtClean="0"/>
              <a:t>2025/11/19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BD90939-5425-4343-AB79-9E28BA2F9BDC}" type="slidenum">
              <a:rPr lang="zh-TW" altLang="en-US" smtClean="0"/>
              <a:t>‹#›</a:t>
            </a:fld>
            <a:endParaRPr lang="zh-TW" altLang="en-US"/>
          </a:p>
        </p:txBody>
      </p:sp>
    </p:spTree>
    <p:extLst>
      <p:ext uri="{BB962C8B-B14F-4D97-AF65-F5344CB8AC3E}">
        <p14:creationId xmlns:p14="http://schemas.microsoft.com/office/powerpoint/2010/main" val="252016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05979"/>
            <a:ext cx="2057400" cy="4388644"/>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05979"/>
            <a:ext cx="6019800" cy="4388644"/>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A9FD49BF-752E-46C0-BA33-272F9CE8AA39}" type="datetimeFigureOut">
              <a:rPr lang="zh-TW" altLang="en-US" smtClean="0"/>
              <a:t>2025/11/19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BD90939-5425-4343-AB79-9E28BA2F9BDC}" type="slidenum">
              <a:rPr lang="zh-TW" altLang="en-US" smtClean="0"/>
              <a:t>‹#›</a:t>
            </a:fld>
            <a:endParaRPr lang="zh-TW" altLang="en-US"/>
          </a:p>
        </p:txBody>
      </p:sp>
    </p:spTree>
    <p:extLst>
      <p:ext uri="{BB962C8B-B14F-4D97-AF65-F5344CB8AC3E}">
        <p14:creationId xmlns:p14="http://schemas.microsoft.com/office/powerpoint/2010/main" val="2832654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lvl1pPr marL="271463" indent="-271463" algn="l">
              <a:defRPr sz="4100"/>
            </a:lvl1pPr>
          </a:lstStyle>
          <a:p>
            <a:r>
              <a:rPr lang="zh-TW" altLang="en-US" smtClean="0"/>
              <a:t>按一下以編輯母片標題樣式</a:t>
            </a:r>
            <a:endParaRPr lang="zh-TW" altLang="en-US" dirty="0"/>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A9FD49BF-752E-46C0-BA33-272F9CE8AA39}" type="datetimeFigureOut">
              <a:rPr lang="zh-TW" altLang="en-US" smtClean="0"/>
              <a:t>2025/11/19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BD90939-5425-4343-AB79-9E28BA2F9BDC}" type="slidenum">
              <a:rPr lang="zh-TW" altLang="en-US" smtClean="0"/>
              <a:t>‹#›</a:t>
            </a:fld>
            <a:endParaRPr lang="zh-TW" altLang="en-US"/>
          </a:p>
        </p:txBody>
      </p:sp>
    </p:spTree>
    <p:extLst>
      <p:ext uri="{BB962C8B-B14F-4D97-AF65-F5344CB8AC3E}">
        <p14:creationId xmlns:p14="http://schemas.microsoft.com/office/powerpoint/2010/main" val="373826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3305176"/>
            <a:ext cx="7772400" cy="1021556"/>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A9FD49BF-752E-46C0-BA33-272F9CE8AA39}" type="datetimeFigureOut">
              <a:rPr lang="zh-TW" altLang="en-US" smtClean="0"/>
              <a:t>2025/11/19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BD90939-5425-4343-AB79-9E28BA2F9BDC}" type="slidenum">
              <a:rPr lang="zh-TW" altLang="en-US" smtClean="0"/>
              <a:t>‹#›</a:t>
            </a:fld>
            <a:endParaRPr lang="zh-TW" altLang="en-US"/>
          </a:p>
        </p:txBody>
      </p:sp>
    </p:spTree>
    <p:extLst>
      <p:ext uri="{BB962C8B-B14F-4D97-AF65-F5344CB8AC3E}">
        <p14:creationId xmlns:p14="http://schemas.microsoft.com/office/powerpoint/2010/main" val="2187051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A9FD49BF-752E-46C0-BA33-272F9CE8AA39}" type="datetimeFigureOut">
              <a:rPr lang="zh-TW" altLang="en-US" smtClean="0"/>
              <a:t>2025/11/19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9BD90939-5425-4343-AB79-9E28BA2F9BDC}" type="slidenum">
              <a:rPr lang="zh-TW" altLang="en-US" smtClean="0"/>
              <a:t>‹#›</a:t>
            </a:fld>
            <a:endParaRPr lang="zh-TW" altLang="en-US"/>
          </a:p>
        </p:txBody>
      </p:sp>
    </p:spTree>
    <p:extLst>
      <p:ext uri="{BB962C8B-B14F-4D97-AF65-F5344CB8AC3E}">
        <p14:creationId xmlns:p14="http://schemas.microsoft.com/office/powerpoint/2010/main" val="822678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A9FD49BF-752E-46C0-BA33-272F9CE8AA39}" type="datetimeFigureOut">
              <a:rPr lang="zh-TW" altLang="en-US" smtClean="0"/>
              <a:t>2025/11/19</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9BD90939-5425-4343-AB79-9E28BA2F9BDC}" type="slidenum">
              <a:rPr lang="zh-TW" altLang="en-US" smtClean="0"/>
              <a:t>‹#›</a:t>
            </a:fld>
            <a:endParaRPr lang="zh-TW" altLang="en-US"/>
          </a:p>
        </p:txBody>
      </p:sp>
    </p:spTree>
    <p:extLst>
      <p:ext uri="{BB962C8B-B14F-4D97-AF65-F5344CB8AC3E}">
        <p14:creationId xmlns:p14="http://schemas.microsoft.com/office/powerpoint/2010/main" val="783029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hasCustomPrompt="1"/>
          </p:nvPr>
        </p:nvSpPr>
        <p:spPr>
          <a:xfrm>
            <a:off x="539552" y="2247714"/>
            <a:ext cx="8229600" cy="857250"/>
          </a:xfrm>
        </p:spPr>
        <p:txBody>
          <a:bodyPr/>
          <a:lstStyle>
            <a:lvl1pPr algn="l">
              <a:lnSpc>
                <a:spcPts val="12000"/>
              </a:lnSpc>
              <a:defRPr/>
            </a:lvl1pPr>
          </a:lstStyle>
          <a:p>
            <a:r>
              <a:rPr lang="zh-TW" altLang="en-US" dirty="0" smtClean="0"/>
              <a:t>按一下以編輯母片標題樣式按一下以編輯母片標題樣式按一下以編輯母片標題樣式按一下以編輯母片標題樣式</a:t>
            </a:r>
            <a:endParaRPr lang="zh-TW" altLang="en-US" dirty="0"/>
          </a:p>
        </p:txBody>
      </p:sp>
      <p:sp>
        <p:nvSpPr>
          <p:cNvPr id="3" name="日期版面配置區 2"/>
          <p:cNvSpPr>
            <a:spLocks noGrp="1"/>
          </p:cNvSpPr>
          <p:nvPr>
            <p:ph type="dt" sz="half" idx="10"/>
          </p:nvPr>
        </p:nvSpPr>
        <p:spPr/>
        <p:txBody>
          <a:bodyPr/>
          <a:lstStyle/>
          <a:p>
            <a:fld id="{A9FD49BF-752E-46C0-BA33-272F9CE8AA39}" type="datetimeFigureOut">
              <a:rPr lang="zh-TW" altLang="en-US" smtClean="0"/>
              <a:t>2025/11/19</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9BD90939-5425-4343-AB79-9E28BA2F9BDC}" type="slidenum">
              <a:rPr lang="zh-TW" altLang="en-US" smtClean="0"/>
              <a:t>‹#›</a:t>
            </a:fld>
            <a:endParaRPr lang="zh-TW" altLang="en-US"/>
          </a:p>
        </p:txBody>
      </p:sp>
    </p:spTree>
    <p:extLst>
      <p:ext uri="{BB962C8B-B14F-4D97-AF65-F5344CB8AC3E}">
        <p14:creationId xmlns:p14="http://schemas.microsoft.com/office/powerpoint/2010/main" val="388243696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A9FD49BF-752E-46C0-BA33-272F9CE8AA39}" type="datetimeFigureOut">
              <a:rPr lang="zh-TW" altLang="en-US" smtClean="0"/>
              <a:t>2025/11/19</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9BD90939-5425-4343-AB79-9E28BA2F9BDC}" type="slidenum">
              <a:rPr lang="zh-TW" altLang="en-US" smtClean="0"/>
              <a:t>‹#›</a:t>
            </a:fld>
            <a:endParaRPr lang="zh-TW" altLang="en-US"/>
          </a:p>
        </p:txBody>
      </p:sp>
    </p:spTree>
    <p:extLst>
      <p:ext uri="{BB962C8B-B14F-4D97-AF65-F5344CB8AC3E}">
        <p14:creationId xmlns:p14="http://schemas.microsoft.com/office/powerpoint/2010/main" val="2420629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04787"/>
            <a:ext cx="3008313" cy="871538"/>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A9FD49BF-752E-46C0-BA33-272F9CE8AA39}" type="datetimeFigureOut">
              <a:rPr lang="zh-TW" altLang="en-US" smtClean="0"/>
              <a:t>2025/11/19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9BD90939-5425-4343-AB79-9E28BA2F9BDC}" type="slidenum">
              <a:rPr lang="zh-TW" altLang="en-US" smtClean="0"/>
              <a:t>‹#›</a:t>
            </a:fld>
            <a:endParaRPr lang="zh-TW" altLang="en-US"/>
          </a:p>
        </p:txBody>
      </p:sp>
    </p:spTree>
    <p:extLst>
      <p:ext uri="{BB962C8B-B14F-4D97-AF65-F5344CB8AC3E}">
        <p14:creationId xmlns:p14="http://schemas.microsoft.com/office/powerpoint/2010/main" val="3224410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3600450"/>
            <a:ext cx="5486400" cy="425054"/>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zh-TW" altLang="en-US"/>
          </a:p>
        </p:txBody>
      </p:sp>
      <p:sp>
        <p:nvSpPr>
          <p:cNvPr id="4" name="文字版面配置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A9FD49BF-752E-46C0-BA33-272F9CE8AA39}" type="datetimeFigureOut">
              <a:rPr lang="zh-TW" altLang="en-US" smtClean="0"/>
              <a:t>2025/11/19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9BD90939-5425-4343-AB79-9E28BA2F9BDC}" type="slidenum">
              <a:rPr lang="zh-TW" altLang="en-US" smtClean="0"/>
              <a:t>‹#›</a:t>
            </a:fld>
            <a:endParaRPr lang="zh-TW" altLang="en-US"/>
          </a:p>
        </p:txBody>
      </p:sp>
    </p:spTree>
    <p:extLst>
      <p:ext uri="{BB962C8B-B14F-4D97-AF65-F5344CB8AC3E}">
        <p14:creationId xmlns:p14="http://schemas.microsoft.com/office/powerpoint/2010/main" val="945653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67544" y="681540"/>
            <a:ext cx="8229600" cy="857250"/>
          </a:xfrm>
          <a:prstGeom prst="rect">
            <a:avLst/>
          </a:prstGeom>
        </p:spPr>
        <p:txBody>
          <a:bodyPr vert="horz" lIns="91440" tIns="45720" rIns="91440" bIns="45720" rtlCol="0" anchor="ctr">
            <a:normAutofit/>
          </a:body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467544" y="1749028"/>
            <a:ext cx="8229600" cy="3394472"/>
          </a:xfrm>
          <a:prstGeom prst="rect">
            <a:avLst/>
          </a:prstGeom>
        </p:spPr>
        <p:txBody>
          <a:bodyPr vert="horz" lIns="91440" tIns="45720" rIns="91440" bIns="45720" rtlCol="0">
            <a:normAutofit/>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9FD49BF-752E-46C0-BA33-272F9CE8AA39}" type="datetimeFigureOut">
              <a:rPr lang="zh-TW" altLang="en-US" smtClean="0"/>
              <a:t>2025/11/19</a:t>
            </a:fld>
            <a:endParaRPr lang="zh-TW" altLang="en-US"/>
          </a:p>
        </p:txBody>
      </p:sp>
      <p:sp>
        <p:nvSpPr>
          <p:cNvPr id="5" name="頁尾版面配置區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BD90939-5425-4343-AB79-9E28BA2F9BDC}" type="slidenum">
              <a:rPr lang="zh-TW" altLang="en-US" smtClean="0"/>
              <a:t>‹#›</a:t>
            </a:fld>
            <a:endParaRPr lang="zh-TW" altLang="en-US"/>
          </a:p>
        </p:txBody>
      </p:sp>
    </p:spTree>
    <p:extLst>
      <p:ext uri="{BB962C8B-B14F-4D97-AF65-F5344CB8AC3E}">
        <p14:creationId xmlns:p14="http://schemas.microsoft.com/office/powerpoint/2010/main" val="127622985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ctr" defTabSz="914400" rtl="0" eaLnBrk="1" latinLnBrk="0" hangingPunct="1">
        <a:spcBef>
          <a:spcPct val="0"/>
        </a:spcBef>
        <a:buNone/>
        <a:defRPr sz="4500" b="1" kern="1200">
          <a:solidFill>
            <a:schemeClr val="tx1"/>
          </a:solidFill>
          <a:latin typeface="微軟正黑體" pitchFamily="34" charset="-120"/>
          <a:ea typeface="微軟正黑體" pitchFamily="34" charset="-120"/>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標楷體" pitchFamily="65" charset="-120"/>
          <a:ea typeface="標楷體" pitchFamily="65" charset="-120"/>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標楷體" pitchFamily="65" charset="-120"/>
          <a:ea typeface="標楷體" pitchFamily="65"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標楷體" pitchFamily="65" charset="-120"/>
          <a:ea typeface="標楷體" pitchFamily="65"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547664" y="2198266"/>
            <a:ext cx="7772400" cy="1021556"/>
          </a:xfrm>
        </p:spPr>
        <p:txBody>
          <a:bodyPr>
            <a:normAutofit/>
          </a:bodyPr>
          <a:lstStyle/>
          <a:p>
            <a:r>
              <a:rPr lang="zh-TW" altLang="en-US" sz="4500" dirty="0" smtClean="0"/>
              <a:t>自主學習作法觀摩分享</a:t>
            </a:r>
            <a:endParaRPr lang="zh-TW" altLang="en-US" sz="4500" dirty="0"/>
          </a:p>
        </p:txBody>
      </p:sp>
      <p:sp>
        <p:nvSpPr>
          <p:cNvPr id="5" name="文字版面配置區 4"/>
          <p:cNvSpPr>
            <a:spLocks noGrp="1"/>
          </p:cNvSpPr>
          <p:nvPr>
            <p:ph type="body" idx="1"/>
          </p:nvPr>
        </p:nvSpPr>
        <p:spPr>
          <a:xfrm>
            <a:off x="4211960" y="3030786"/>
            <a:ext cx="4392488" cy="621084"/>
          </a:xfrm>
        </p:spPr>
        <p:txBody>
          <a:bodyPr>
            <a:normAutofit/>
          </a:bodyPr>
          <a:lstStyle/>
          <a:p>
            <a:r>
              <a:rPr lang="zh-TW" altLang="en-US" sz="3200" dirty="0" smtClean="0"/>
              <a:t>屏東高中 簡惠貞</a:t>
            </a:r>
            <a:endParaRPr lang="zh-TW" altLang="en-US" sz="3200" dirty="0"/>
          </a:p>
        </p:txBody>
      </p:sp>
    </p:spTree>
    <p:extLst>
      <p:ext uri="{BB962C8B-B14F-4D97-AF65-F5344CB8AC3E}">
        <p14:creationId xmlns:p14="http://schemas.microsoft.com/office/powerpoint/2010/main" val="19763194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sp>
        <p:nvSpPr>
          <p:cNvPr id="7" name="標題 1"/>
          <p:cNvSpPr txBox="1">
            <a:spLocks/>
          </p:cNvSpPr>
          <p:nvPr/>
        </p:nvSpPr>
        <p:spPr>
          <a:xfrm>
            <a:off x="7020272" y="2211710"/>
            <a:ext cx="2448272" cy="857250"/>
          </a:xfrm>
          <a:prstGeom prst="rect">
            <a:avLst/>
          </a:prstGeom>
        </p:spPr>
        <p:txBody>
          <a:bodyPr vert="horz" lIns="91440" tIns="45720" rIns="91440" bIns="45720" rtlCol="0" anchor="ctr">
            <a:normAutofit/>
          </a:bodyPr>
          <a:lstStyle>
            <a:lvl1pPr marL="271463" indent="-271463" algn="l" defTabSz="914400" rtl="0" eaLnBrk="1" latinLnBrk="0" hangingPunct="1">
              <a:spcBef>
                <a:spcPct val="0"/>
              </a:spcBef>
              <a:buNone/>
              <a:defRPr sz="4100" b="1" kern="1200">
                <a:solidFill>
                  <a:schemeClr val="tx1"/>
                </a:solidFill>
                <a:latin typeface="微軟正黑體" pitchFamily="34" charset="-120"/>
                <a:ea typeface="微軟正黑體" pitchFamily="34" charset="-120"/>
                <a:cs typeface="+mj-cs"/>
              </a:defRPr>
            </a:lvl1pPr>
          </a:lstStyle>
          <a:p>
            <a:r>
              <a:rPr lang="zh-TW" altLang="en-US" smtClean="0"/>
              <a:t>對照組</a:t>
            </a:r>
            <a:endParaRPr lang="zh-TW" altLang="en-US"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538"/>
            <a:ext cx="6660232" cy="516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68450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9632" y="697258"/>
            <a:ext cx="2232248" cy="857250"/>
          </a:xfrm>
        </p:spPr>
        <p:txBody>
          <a:bodyPr/>
          <a:lstStyle/>
          <a:p>
            <a:endParaRPr lang="zh-TW" altLang="en-US" dirty="0"/>
          </a:p>
        </p:txBody>
      </p:sp>
      <p:sp>
        <p:nvSpPr>
          <p:cNvPr id="3" name="內容版面配置區 2"/>
          <p:cNvSpPr>
            <a:spLocks noGrp="1"/>
          </p:cNvSpPr>
          <p:nvPr>
            <p:ph idx="1"/>
          </p:nvPr>
        </p:nvSpPr>
        <p:spPr/>
        <p:txBody>
          <a:bodyPr/>
          <a:lstStyle/>
          <a:p>
            <a:endParaRPr lang="zh-TW" altLang="en-US" dirty="0"/>
          </a:p>
        </p:txBody>
      </p:sp>
      <p:pic>
        <p:nvPicPr>
          <p:cNvPr id="512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02" t="-2415" r="4952" b="2415"/>
          <a:stretch/>
        </p:blipFill>
        <p:spPr bwMode="auto">
          <a:xfrm>
            <a:off x="0" y="-261466"/>
            <a:ext cx="6516216" cy="5404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標題 1"/>
          <p:cNvSpPr txBox="1">
            <a:spLocks/>
          </p:cNvSpPr>
          <p:nvPr/>
        </p:nvSpPr>
        <p:spPr>
          <a:xfrm>
            <a:off x="7020272" y="2211710"/>
            <a:ext cx="2448272" cy="857250"/>
          </a:xfrm>
          <a:prstGeom prst="rect">
            <a:avLst/>
          </a:prstGeom>
        </p:spPr>
        <p:txBody>
          <a:bodyPr vert="horz" lIns="91440" tIns="45720" rIns="91440" bIns="45720" rtlCol="0" anchor="ctr">
            <a:normAutofit/>
          </a:bodyPr>
          <a:lstStyle>
            <a:lvl1pPr marL="271463" indent="-271463" algn="l" defTabSz="914400" rtl="0" eaLnBrk="1" latinLnBrk="0" hangingPunct="1">
              <a:spcBef>
                <a:spcPct val="0"/>
              </a:spcBef>
              <a:buNone/>
              <a:defRPr sz="4100" b="1" kern="1200">
                <a:solidFill>
                  <a:schemeClr val="tx1"/>
                </a:solidFill>
                <a:latin typeface="微軟正黑體" pitchFamily="34" charset="-120"/>
                <a:ea typeface="微軟正黑體" pitchFamily="34" charset="-120"/>
                <a:cs typeface="+mj-cs"/>
              </a:defRPr>
            </a:lvl1pPr>
          </a:lstStyle>
          <a:p>
            <a:r>
              <a:rPr lang="zh-TW" altLang="en-US" dirty="0"/>
              <a:t>實驗</a:t>
            </a:r>
            <a:r>
              <a:rPr lang="zh-TW" altLang="en-US" dirty="0" smtClean="0"/>
              <a:t>組</a:t>
            </a:r>
            <a:endParaRPr lang="zh-TW" altLang="en-US" dirty="0"/>
          </a:p>
        </p:txBody>
      </p:sp>
    </p:spTree>
    <p:extLst>
      <p:ext uri="{BB962C8B-B14F-4D97-AF65-F5344CB8AC3E}">
        <p14:creationId xmlns:p14="http://schemas.microsoft.com/office/powerpoint/2010/main" val="34549325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358"/>
          <a:stretch/>
        </p:blipFill>
        <p:spPr bwMode="auto">
          <a:xfrm>
            <a:off x="-1" y="0"/>
            <a:ext cx="6516218" cy="5167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標題 1"/>
          <p:cNvSpPr txBox="1">
            <a:spLocks/>
          </p:cNvSpPr>
          <p:nvPr/>
        </p:nvSpPr>
        <p:spPr>
          <a:xfrm>
            <a:off x="7020272" y="2211710"/>
            <a:ext cx="2448272" cy="857250"/>
          </a:xfrm>
          <a:prstGeom prst="rect">
            <a:avLst/>
          </a:prstGeom>
        </p:spPr>
        <p:txBody>
          <a:bodyPr vert="horz" lIns="91440" tIns="45720" rIns="91440" bIns="45720" rtlCol="0" anchor="ctr">
            <a:normAutofit/>
          </a:bodyPr>
          <a:lstStyle>
            <a:lvl1pPr marL="271463" indent="-271463" algn="l" defTabSz="914400" rtl="0" eaLnBrk="1" latinLnBrk="0" hangingPunct="1">
              <a:spcBef>
                <a:spcPct val="0"/>
              </a:spcBef>
              <a:buNone/>
              <a:defRPr sz="4100" b="1" kern="1200">
                <a:solidFill>
                  <a:schemeClr val="tx1"/>
                </a:solidFill>
                <a:latin typeface="微軟正黑體" pitchFamily="34" charset="-120"/>
                <a:ea typeface="微軟正黑體" pitchFamily="34" charset="-120"/>
                <a:cs typeface="+mj-cs"/>
              </a:defRPr>
            </a:lvl1pPr>
          </a:lstStyle>
          <a:p>
            <a:r>
              <a:rPr lang="zh-TW" altLang="en-US" dirty="0"/>
              <a:t>實驗</a:t>
            </a:r>
            <a:r>
              <a:rPr lang="zh-TW" altLang="en-US" dirty="0" smtClean="0"/>
              <a:t>組</a:t>
            </a:r>
            <a:endParaRPr lang="zh-TW" altLang="en-US" dirty="0"/>
          </a:p>
        </p:txBody>
      </p:sp>
    </p:spTree>
    <p:extLst>
      <p:ext uri="{BB962C8B-B14F-4D97-AF65-F5344CB8AC3E}">
        <p14:creationId xmlns:p14="http://schemas.microsoft.com/office/powerpoint/2010/main" val="11994210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r="4707"/>
          <a:stretch/>
        </p:blipFill>
        <p:spPr bwMode="auto">
          <a:xfrm>
            <a:off x="0" y="1"/>
            <a:ext cx="6516216" cy="516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標題 1"/>
          <p:cNvSpPr txBox="1">
            <a:spLocks/>
          </p:cNvSpPr>
          <p:nvPr/>
        </p:nvSpPr>
        <p:spPr>
          <a:xfrm>
            <a:off x="7020272" y="2211710"/>
            <a:ext cx="2448272" cy="857250"/>
          </a:xfrm>
          <a:prstGeom prst="rect">
            <a:avLst/>
          </a:prstGeom>
        </p:spPr>
        <p:txBody>
          <a:bodyPr vert="horz" lIns="91440" tIns="45720" rIns="91440" bIns="45720" rtlCol="0" anchor="ctr">
            <a:normAutofit/>
          </a:bodyPr>
          <a:lstStyle>
            <a:lvl1pPr marL="271463" indent="-271463" algn="l" defTabSz="914400" rtl="0" eaLnBrk="1" latinLnBrk="0" hangingPunct="1">
              <a:spcBef>
                <a:spcPct val="0"/>
              </a:spcBef>
              <a:buNone/>
              <a:defRPr sz="4100" b="1" kern="1200">
                <a:solidFill>
                  <a:schemeClr val="tx1"/>
                </a:solidFill>
                <a:latin typeface="微軟正黑體" pitchFamily="34" charset="-120"/>
                <a:ea typeface="微軟正黑體" pitchFamily="34" charset="-120"/>
                <a:cs typeface="+mj-cs"/>
              </a:defRPr>
            </a:lvl1pPr>
          </a:lstStyle>
          <a:p>
            <a:r>
              <a:rPr lang="zh-TW" altLang="en-US" dirty="0"/>
              <a:t>實驗</a:t>
            </a:r>
            <a:r>
              <a:rPr lang="zh-TW" altLang="en-US" dirty="0" smtClean="0"/>
              <a:t>組</a:t>
            </a:r>
            <a:endParaRPr lang="zh-TW" altLang="en-US" dirty="0"/>
          </a:p>
        </p:txBody>
      </p:sp>
    </p:spTree>
    <p:extLst>
      <p:ext uri="{BB962C8B-B14F-4D97-AF65-F5344CB8AC3E}">
        <p14:creationId xmlns:p14="http://schemas.microsoft.com/office/powerpoint/2010/main" val="41681571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560" y="490364"/>
            <a:ext cx="8229600" cy="857250"/>
          </a:xfrm>
        </p:spPr>
        <p:txBody>
          <a:bodyPr>
            <a:normAutofit fontScale="90000"/>
          </a:bodyPr>
          <a:lstStyle/>
          <a:p>
            <a:r>
              <a:rPr lang="zh-TW" altLang="zh-TW" dirty="0"/>
              <a:t>一</a:t>
            </a:r>
            <a:r>
              <a:rPr lang="zh-TW" altLang="zh-TW" dirty="0" smtClean="0"/>
              <a:t>、</a:t>
            </a:r>
            <a:r>
              <a:rPr lang="zh-TW" altLang="en-US" dirty="0"/>
              <a:t>教師主</a:t>
            </a:r>
            <a:r>
              <a:rPr lang="zh-TW" altLang="en-US" dirty="0" smtClean="0"/>
              <a:t>場：</a:t>
            </a:r>
            <a:r>
              <a:rPr lang="zh-TW" altLang="zh-TW" dirty="0" smtClean="0"/>
              <a:t>自主</a:t>
            </a:r>
            <a:r>
              <a:rPr lang="zh-TW" altLang="zh-TW" dirty="0"/>
              <a:t>學習基本觀念介紹</a:t>
            </a:r>
            <a:br>
              <a:rPr lang="zh-TW" altLang="zh-TW" dirty="0"/>
            </a:br>
            <a:endParaRPr lang="zh-TW" altLang="en-US" dirty="0"/>
          </a:p>
        </p:txBody>
      </p:sp>
      <p:sp>
        <p:nvSpPr>
          <p:cNvPr id="3" name="內容版面配置區 2"/>
          <p:cNvSpPr>
            <a:spLocks noGrp="1"/>
          </p:cNvSpPr>
          <p:nvPr>
            <p:ph idx="1"/>
          </p:nvPr>
        </p:nvSpPr>
        <p:spPr>
          <a:xfrm>
            <a:off x="1331640" y="987574"/>
            <a:ext cx="8676456" cy="4032448"/>
          </a:xfrm>
        </p:spPr>
        <p:txBody>
          <a:bodyPr>
            <a:normAutofit fontScale="92500" lnSpcReduction="10000"/>
          </a:bodyPr>
          <a:lstStyle/>
          <a:p>
            <a:pPr marL="0" indent="0">
              <a:buNone/>
            </a:pPr>
            <a:r>
              <a:rPr lang="en-US" altLang="zh-TW" dirty="0" smtClean="0"/>
              <a:t>1.</a:t>
            </a:r>
            <a:r>
              <a:rPr lang="zh-TW" altLang="en-US" dirty="0" smtClean="0"/>
              <a:t>引起動機</a:t>
            </a:r>
            <a:endParaRPr lang="en-US" altLang="zh-TW" dirty="0" smtClean="0"/>
          </a:p>
          <a:p>
            <a:pPr marL="341312" indent="0">
              <a:buNone/>
            </a:pPr>
            <a:r>
              <a:rPr lang="en-US" altLang="zh-TW" dirty="0">
                <a:sym typeface="Wingdings" pitchFamily="2" charset="2"/>
              </a:rPr>
              <a:t></a:t>
            </a:r>
            <a:r>
              <a:rPr lang="zh-TW" altLang="en-US" dirty="0">
                <a:sym typeface="Wingdings" pitchFamily="2" charset="2"/>
              </a:rPr>
              <a:t>引起非做不可的動機</a:t>
            </a:r>
            <a:endParaRPr lang="en-US" altLang="zh-TW" dirty="0">
              <a:sym typeface="Wingdings" pitchFamily="2" charset="2"/>
            </a:endParaRPr>
          </a:p>
          <a:p>
            <a:pPr marL="341312" indent="0">
              <a:buNone/>
            </a:pPr>
            <a:r>
              <a:rPr lang="en-US" altLang="zh-TW" dirty="0" smtClean="0">
                <a:sym typeface="Wingdings" pitchFamily="2" charset="2"/>
              </a:rPr>
              <a:t></a:t>
            </a:r>
            <a:r>
              <a:rPr lang="zh-TW" altLang="en-US" dirty="0">
                <a:sym typeface="Wingdings" pitchFamily="2" charset="2"/>
              </a:rPr>
              <a:t>航向樂此不疲的心醉</a:t>
            </a:r>
            <a:endParaRPr lang="en-US" altLang="zh-TW" dirty="0">
              <a:sym typeface="Wingdings" pitchFamily="2" charset="2"/>
            </a:endParaRPr>
          </a:p>
          <a:p>
            <a:pPr marL="0" indent="0">
              <a:buNone/>
            </a:pPr>
            <a:r>
              <a:rPr lang="en-US" altLang="zh-TW" dirty="0" smtClean="0"/>
              <a:t>2</a:t>
            </a:r>
            <a:r>
              <a:rPr lang="en-US" altLang="zh-TW" dirty="0" smtClean="0"/>
              <a:t>.</a:t>
            </a:r>
            <a:r>
              <a:rPr lang="zh-TW" altLang="en-US" dirty="0" smtClean="0"/>
              <a:t>指導方向</a:t>
            </a:r>
            <a:endParaRPr lang="en-US" altLang="zh-TW" dirty="0" smtClean="0"/>
          </a:p>
          <a:p>
            <a:pPr marL="0" indent="0">
              <a:buNone/>
            </a:pPr>
            <a:r>
              <a:rPr lang="zh-TW" altLang="zh-TW" dirty="0" smtClean="0"/>
              <a:t>（</a:t>
            </a:r>
            <a:r>
              <a:rPr lang="en-US" altLang="zh-TW" dirty="0" smtClean="0"/>
              <a:t>1</a:t>
            </a:r>
            <a:r>
              <a:rPr lang="zh-TW" altLang="zh-TW" dirty="0" smtClean="0"/>
              <a:t>）</a:t>
            </a:r>
            <a:r>
              <a:rPr lang="zh-TW" altLang="en-US" dirty="0" smtClean="0"/>
              <a:t>寫作目標</a:t>
            </a:r>
            <a:endParaRPr lang="en-US" altLang="zh-TW" dirty="0" smtClean="0"/>
          </a:p>
          <a:p>
            <a:pPr indent="0">
              <a:buNone/>
            </a:pPr>
            <a:r>
              <a:rPr lang="zh-TW" altLang="zh-TW" dirty="0" smtClean="0"/>
              <a:t>專題報告</a:t>
            </a:r>
            <a:r>
              <a:rPr lang="zh-TW" altLang="en-US" dirty="0" smtClean="0"/>
              <a:t>、</a:t>
            </a:r>
            <a:r>
              <a:rPr lang="zh-TW" altLang="zh-TW" dirty="0" smtClean="0"/>
              <a:t>小</a:t>
            </a:r>
            <a:r>
              <a:rPr lang="zh-TW" altLang="zh-TW" dirty="0"/>
              <a:t>論文（最高級）</a:t>
            </a:r>
          </a:p>
          <a:p>
            <a:pPr marL="0" indent="0">
              <a:buNone/>
            </a:pPr>
            <a:r>
              <a:rPr lang="zh-TW" altLang="zh-TW" dirty="0" smtClean="0"/>
              <a:t>（</a:t>
            </a:r>
            <a:r>
              <a:rPr lang="en-US" altLang="zh-TW" dirty="0" smtClean="0"/>
              <a:t>2</a:t>
            </a:r>
            <a:r>
              <a:rPr lang="zh-TW" altLang="zh-TW" dirty="0" smtClean="0"/>
              <a:t>）佳作欣賞</a:t>
            </a:r>
            <a:r>
              <a:rPr lang="zh-TW" altLang="en-US" dirty="0" smtClean="0"/>
              <a:t>引導</a:t>
            </a:r>
            <a:endParaRPr lang="en-US" altLang="zh-TW" dirty="0" smtClean="0"/>
          </a:p>
          <a:p>
            <a:pPr indent="0">
              <a:buNone/>
            </a:pPr>
            <a:r>
              <a:rPr lang="zh-TW" altLang="zh-TW" dirty="0" smtClean="0"/>
              <a:t>讓同學更具體了解自主學習的樣貌</a:t>
            </a:r>
            <a:endParaRPr lang="en-US" altLang="zh-TW" dirty="0" smtClean="0"/>
          </a:p>
          <a:p>
            <a:endParaRPr lang="en-US" altLang="zh-TW" dirty="0" smtClean="0"/>
          </a:p>
          <a:p>
            <a:pPr marL="0" indent="1792288">
              <a:buNone/>
            </a:pPr>
            <a:endParaRPr lang="zh-TW" altLang="zh-TW" dirty="0"/>
          </a:p>
          <a:p>
            <a:endParaRPr lang="zh-TW" altLang="en-US" dirty="0"/>
          </a:p>
        </p:txBody>
      </p:sp>
    </p:spTree>
    <p:extLst>
      <p:ext uri="{BB962C8B-B14F-4D97-AF65-F5344CB8AC3E}">
        <p14:creationId xmlns:p14="http://schemas.microsoft.com/office/powerpoint/2010/main" val="2733381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195736" y="2079817"/>
            <a:ext cx="4424929" cy="1354217"/>
          </a:xfrm>
          <a:prstGeom prst="rect">
            <a:avLst/>
          </a:prstGeom>
        </p:spPr>
        <p:txBody>
          <a:bodyPr wrap="none">
            <a:spAutoFit/>
          </a:bodyPr>
          <a:lstStyle/>
          <a:p>
            <a:r>
              <a:rPr lang="zh-TW" altLang="zh-TW" sz="4100" b="1" dirty="0">
                <a:latin typeface="微軟正黑體" pitchFamily="34" charset="-120"/>
                <a:ea typeface="微軟正黑體" pitchFamily="34" charset="-120"/>
                <a:cs typeface="+mj-cs"/>
              </a:rPr>
              <a:t>二</a:t>
            </a:r>
            <a:r>
              <a:rPr lang="zh-TW" altLang="zh-TW" sz="4100" b="1" dirty="0" smtClean="0">
                <a:latin typeface="微軟正黑體" pitchFamily="34" charset="-120"/>
                <a:ea typeface="微軟正黑體" pitchFamily="34" charset="-120"/>
                <a:cs typeface="+mj-cs"/>
              </a:rPr>
              <a:t>、</a:t>
            </a:r>
            <a:r>
              <a:rPr lang="zh-TW" altLang="en-US" sz="4100" b="1" dirty="0" smtClean="0">
                <a:latin typeface="微軟正黑體" pitchFamily="34" charset="-120"/>
                <a:ea typeface="微軟正黑體" pitchFamily="34" charset="-120"/>
                <a:cs typeface="+mj-cs"/>
              </a:rPr>
              <a:t>學生主場</a:t>
            </a:r>
            <a:endParaRPr lang="en-US" altLang="zh-TW" sz="4100" b="1" dirty="0" smtClean="0">
              <a:latin typeface="微軟正黑體" pitchFamily="34" charset="-120"/>
              <a:ea typeface="微軟正黑體" pitchFamily="34" charset="-120"/>
              <a:cs typeface="+mj-cs"/>
            </a:endParaRPr>
          </a:p>
          <a:p>
            <a:pPr marL="1074738"/>
            <a:r>
              <a:rPr lang="zh-TW" altLang="zh-TW" sz="4100" b="1" dirty="0" smtClean="0">
                <a:latin typeface="微軟正黑體" pitchFamily="34" charset="-120"/>
                <a:ea typeface="微軟正黑體" pitchFamily="34" charset="-120"/>
                <a:cs typeface="+mj-cs"/>
              </a:rPr>
              <a:t>學生</a:t>
            </a:r>
            <a:r>
              <a:rPr lang="zh-TW" altLang="zh-TW" sz="4100" b="1" dirty="0">
                <a:latin typeface="微軟正黑體" pitchFamily="34" charset="-120"/>
                <a:ea typeface="微軟正黑體" pitchFamily="34" charset="-120"/>
                <a:cs typeface="+mj-cs"/>
              </a:rPr>
              <a:t>實際操作</a:t>
            </a:r>
            <a:endParaRPr lang="zh-TW" altLang="en-US" sz="4100" b="1" dirty="0">
              <a:latin typeface="微軟正黑體" pitchFamily="34" charset="-120"/>
              <a:ea typeface="微軟正黑體" pitchFamily="34" charset="-120"/>
              <a:cs typeface="+mj-cs"/>
            </a:endParaRPr>
          </a:p>
        </p:txBody>
      </p:sp>
    </p:spTree>
    <p:extLst>
      <p:ext uri="{BB962C8B-B14F-4D97-AF65-F5344CB8AC3E}">
        <p14:creationId xmlns:p14="http://schemas.microsoft.com/office/powerpoint/2010/main" val="10996855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33859"/>
            <a:ext cx="9489232" cy="857250"/>
          </a:xfrm>
        </p:spPr>
        <p:txBody>
          <a:bodyPr>
            <a:normAutofit/>
          </a:bodyPr>
          <a:lstStyle/>
          <a:p>
            <a:r>
              <a:rPr lang="zh-TW" altLang="en-US" sz="3200" dirty="0" smtClean="0"/>
              <a:t>在</a:t>
            </a:r>
            <a:r>
              <a:rPr lang="en-US" altLang="zh-TW" sz="3200" dirty="0" smtClean="0"/>
              <a:t>Classroom</a:t>
            </a:r>
            <a:r>
              <a:rPr lang="zh-TW" altLang="en-US" sz="3200" dirty="0" smtClean="0"/>
              <a:t>開一個自主學習資料夾上傳作業</a:t>
            </a:r>
            <a:endParaRPr lang="zh-TW" altLang="en-US" sz="3200" dirty="0"/>
          </a:p>
        </p:txBody>
      </p:sp>
      <p:sp>
        <p:nvSpPr>
          <p:cNvPr id="3" name="內容版面配置區 2"/>
          <p:cNvSpPr>
            <a:spLocks noGrp="1"/>
          </p:cNvSpPr>
          <p:nvPr>
            <p:ph idx="1"/>
          </p:nvPr>
        </p:nvSpPr>
        <p:spPr/>
        <p:txBody>
          <a:bodyPr>
            <a:normAutofit/>
          </a:bodyPr>
          <a:lstStyle/>
          <a:p>
            <a:endParaRPr lang="zh-TW" alt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11" y="771550"/>
            <a:ext cx="9152701"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3419872" y="2427734"/>
            <a:ext cx="1084470"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4644008" y="4659982"/>
            <a:ext cx="576064"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5220072" y="4299942"/>
            <a:ext cx="576064"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4216310" y="3939902"/>
            <a:ext cx="787738"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8187130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3528" y="0"/>
            <a:ext cx="8229600" cy="857250"/>
          </a:xfrm>
        </p:spPr>
        <p:txBody>
          <a:bodyPr>
            <a:normAutofit/>
          </a:bodyPr>
          <a:lstStyle/>
          <a:p>
            <a:r>
              <a:rPr lang="en-US" altLang="zh-TW" sz="3600" dirty="0"/>
              <a:t>1.</a:t>
            </a:r>
            <a:r>
              <a:rPr lang="zh-TW" altLang="zh-TW" sz="3600" dirty="0"/>
              <a:t>佳作觀摩與心得</a:t>
            </a:r>
            <a:r>
              <a:rPr lang="zh-TW" altLang="zh-TW" sz="3600" dirty="0" smtClean="0"/>
              <a:t>撰寫</a:t>
            </a:r>
            <a:endParaRPr lang="zh-TW" altLang="en-US" sz="3600" dirty="0"/>
          </a:p>
        </p:txBody>
      </p:sp>
      <p:sp>
        <p:nvSpPr>
          <p:cNvPr id="3" name="內容版面配置區 2"/>
          <p:cNvSpPr>
            <a:spLocks noGrp="1"/>
          </p:cNvSpPr>
          <p:nvPr>
            <p:ph idx="1"/>
          </p:nvPr>
        </p:nvSpPr>
        <p:spPr>
          <a:xfrm>
            <a:off x="-540568" y="771550"/>
            <a:ext cx="9577064" cy="3394472"/>
          </a:xfrm>
        </p:spPr>
        <p:txBody>
          <a:bodyPr>
            <a:noAutofit/>
          </a:bodyPr>
          <a:lstStyle/>
          <a:p>
            <a:pPr marL="717550" indent="0">
              <a:buNone/>
            </a:pPr>
            <a:r>
              <a:rPr lang="zh-TW" altLang="zh-TW" b="1" dirty="0"/>
              <a:t>（</a:t>
            </a:r>
            <a:r>
              <a:rPr lang="en-US" altLang="zh-TW" b="1" dirty="0"/>
              <a:t>1</a:t>
            </a:r>
            <a:r>
              <a:rPr lang="zh-TW" altLang="zh-TW" b="1" dirty="0" smtClean="0"/>
              <a:t>）</a:t>
            </a:r>
            <a:r>
              <a:rPr lang="zh-TW" altLang="en-US" b="1" dirty="0" smtClean="0"/>
              <a:t>目標</a:t>
            </a:r>
            <a:endParaRPr lang="en-US" altLang="zh-TW" b="1" dirty="0" smtClean="0"/>
          </a:p>
          <a:p>
            <a:pPr marL="1704975" indent="0">
              <a:buNone/>
            </a:pPr>
            <a:r>
              <a:rPr lang="zh-TW" altLang="en-US" dirty="0" smtClean="0"/>
              <a:t>更深入了解自主學習報告做法與脈絡</a:t>
            </a:r>
            <a:endParaRPr lang="en-US" altLang="zh-TW" dirty="0" smtClean="0"/>
          </a:p>
          <a:p>
            <a:pPr marL="717550" indent="0">
              <a:buNone/>
            </a:pPr>
            <a:r>
              <a:rPr lang="zh-TW" altLang="zh-TW" b="1" dirty="0"/>
              <a:t>（</a:t>
            </a:r>
            <a:r>
              <a:rPr lang="en-US" altLang="zh-TW" b="1" dirty="0"/>
              <a:t>2</a:t>
            </a:r>
            <a:r>
              <a:rPr lang="zh-TW" altLang="zh-TW" b="1" dirty="0"/>
              <a:t>）</a:t>
            </a:r>
            <a:r>
              <a:rPr lang="zh-TW" altLang="en-US" b="1" dirty="0"/>
              <a:t>步驟</a:t>
            </a:r>
            <a:endParaRPr lang="en-US" altLang="zh-TW" b="1" dirty="0"/>
          </a:p>
          <a:p>
            <a:pPr marL="1228725" lvl="2" indent="-241300"/>
            <a:r>
              <a:rPr lang="zh-TW" altLang="zh-TW" sz="3200" dirty="0" smtClean="0"/>
              <a:t>請</a:t>
            </a:r>
            <a:r>
              <a:rPr lang="zh-TW" altLang="zh-TW" sz="3200" dirty="0"/>
              <a:t>同學回去</a:t>
            </a:r>
            <a:r>
              <a:rPr lang="zh-TW" altLang="zh-TW" sz="3200" b="1" u="sng" dirty="0"/>
              <a:t>針對自己喜歡的領域、主題做三到五篇的佳作</a:t>
            </a:r>
            <a:r>
              <a:rPr lang="zh-TW" altLang="zh-TW" sz="3200" b="1" u="sng" dirty="0" smtClean="0"/>
              <a:t>觀摩</a:t>
            </a:r>
            <a:r>
              <a:rPr lang="zh-TW" altLang="zh-TW" sz="3200" dirty="0" smtClean="0"/>
              <a:t>以</a:t>
            </a:r>
            <a:r>
              <a:rPr lang="zh-TW" altLang="zh-TW" sz="3200" dirty="0"/>
              <a:t>了解未來報告的努力方向</a:t>
            </a:r>
          </a:p>
          <a:p>
            <a:pPr marL="1228725" lvl="2" indent="-241300"/>
            <a:r>
              <a:rPr lang="zh-TW" altLang="zh-TW" sz="3200" dirty="0" smtClean="0"/>
              <a:t>於</a:t>
            </a:r>
            <a:r>
              <a:rPr lang="zh-TW" altLang="zh-TW" sz="3200" dirty="0"/>
              <a:t>下星期自主學習課程</a:t>
            </a:r>
            <a:r>
              <a:rPr lang="zh-TW" altLang="zh-TW" sz="3200" dirty="0" smtClean="0"/>
              <a:t>前</a:t>
            </a:r>
            <a:r>
              <a:rPr lang="zh-TW" altLang="en-US" sz="3200" b="1" u="sng" dirty="0" smtClean="0"/>
              <a:t>於</a:t>
            </a:r>
            <a:r>
              <a:rPr lang="en-US" altLang="zh-TW" sz="3200" b="1" u="sng" dirty="0" smtClean="0"/>
              <a:t>Google Classroo</a:t>
            </a:r>
            <a:r>
              <a:rPr lang="en-US" altLang="zh-TW" sz="3200" b="1" u="sng" dirty="0"/>
              <a:t>m</a:t>
            </a:r>
            <a:r>
              <a:rPr lang="zh-TW" altLang="zh-TW" sz="3200" b="1" u="sng" dirty="0" smtClean="0"/>
              <a:t>上</a:t>
            </a:r>
            <a:r>
              <a:rPr lang="zh-TW" altLang="zh-TW" sz="3200" b="1" u="sng" dirty="0"/>
              <a:t>傳觀摩心得</a:t>
            </a:r>
            <a:r>
              <a:rPr lang="en-US" altLang="zh-TW" sz="3200" b="1" u="sng" dirty="0"/>
              <a:t>PPT</a:t>
            </a:r>
            <a:r>
              <a:rPr lang="zh-TW" altLang="zh-TW" sz="3200" b="1" u="sng" dirty="0"/>
              <a:t>，於課堂上分享發表</a:t>
            </a:r>
          </a:p>
          <a:p>
            <a:pPr marL="1704975" indent="-987425"/>
            <a:endParaRPr lang="zh-TW" altLang="en-US" dirty="0"/>
          </a:p>
          <a:p>
            <a:pPr marL="1704975" indent="-987425"/>
            <a:endParaRPr lang="zh-TW" altLang="en-US" dirty="0"/>
          </a:p>
        </p:txBody>
      </p:sp>
    </p:spTree>
    <p:extLst>
      <p:ext uri="{BB962C8B-B14F-4D97-AF65-F5344CB8AC3E}">
        <p14:creationId xmlns:p14="http://schemas.microsoft.com/office/powerpoint/2010/main" val="28835394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7" y="18084"/>
            <a:ext cx="9129073" cy="5125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2903208" y="1059582"/>
            <a:ext cx="876704"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52801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3528" y="0"/>
            <a:ext cx="5040560" cy="720080"/>
          </a:xfrm>
        </p:spPr>
        <p:txBody>
          <a:bodyPr>
            <a:normAutofit/>
          </a:bodyPr>
          <a:lstStyle/>
          <a:p>
            <a:r>
              <a:rPr lang="zh-TW" altLang="en-US" sz="3600" dirty="0" smtClean="0"/>
              <a:t>自主學習佳作觀摩心得</a:t>
            </a:r>
            <a:endParaRPr lang="zh-TW" altLang="en-US" sz="3600" dirty="0"/>
          </a:p>
        </p:txBody>
      </p:sp>
      <p:sp>
        <p:nvSpPr>
          <p:cNvPr id="3" name="內容版面配置區 2"/>
          <p:cNvSpPr>
            <a:spLocks noGrp="1"/>
          </p:cNvSpPr>
          <p:nvPr>
            <p:ph idx="1"/>
          </p:nvPr>
        </p:nvSpPr>
        <p:spPr/>
        <p:txBody>
          <a:bodyPr/>
          <a:lstStyle/>
          <a:p>
            <a:endParaRPr lang="zh-TW"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8" y="627534"/>
            <a:ext cx="9132992"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1331640" y="3003798"/>
            <a:ext cx="360040"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1331640" y="3334152"/>
            <a:ext cx="360040"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1331640" y="3795886"/>
            <a:ext cx="360040"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1339984" y="4155926"/>
            <a:ext cx="360040"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323528" y="771550"/>
            <a:ext cx="1584176"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2798430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3608" y="339502"/>
            <a:ext cx="8229600" cy="857250"/>
          </a:xfrm>
        </p:spPr>
        <p:txBody>
          <a:bodyPr/>
          <a:lstStyle/>
          <a:p>
            <a:r>
              <a:rPr lang="zh-TW" altLang="en-US" dirty="0" smtClean="0"/>
              <a:t>自主學習指導作法分享</a:t>
            </a:r>
            <a:endParaRPr lang="zh-TW" altLang="en-US" dirty="0"/>
          </a:p>
        </p:txBody>
      </p:sp>
      <p:sp>
        <p:nvSpPr>
          <p:cNvPr id="3" name="內容版面配置區 2"/>
          <p:cNvSpPr>
            <a:spLocks noGrp="1"/>
          </p:cNvSpPr>
          <p:nvPr>
            <p:ph idx="1"/>
          </p:nvPr>
        </p:nvSpPr>
        <p:spPr>
          <a:xfrm>
            <a:off x="611560" y="1275606"/>
            <a:ext cx="8964488" cy="3744416"/>
          </a:xfrm>
        </p:spPr>
        <p:txBody>
          <a:bodyPr>
            <a:normAutofit/>
          </a:bodyPr>
          <a:lstStyle/>
          <a:p>
            <a:pPr indent="0">
              <a:buNone/>
            </a:pPr>
            <a:r>
              <a:rPr lang="zh-TW" altLang="en-US" dirty="0"/>
              <a:t>壹、</a:t>
            </a:r>
            <a:r>
              <a:rPr lang="zh-TW" altLang="en-US" dirty="0" smtClean="0"/>
              <a:t>目標：</a:t>
            </a:r>
            <a:r>
              <a:rPr lang="zh-TW" altLang="en-US" b="1" u="sng" dirty="0" smtClean="0">
                <a:sym typeface="Wingdings" pitchFamily="2" charset="2"/>
              </a:rPr>
              <a:t>每</a:t>
            </a:r>
            <a:r>
              <a:rPr lang="zh-TW" altLang="en-US" b="1" u="sng" dirty="0">
                <a:sym typeface="Wingdings" pitchFamily="2" charset="2"/>
              </a:rPr>
              <a:t>位同學</a:t>
            </a:r>
            <a:r>
              <a:rPr lang="zh-TW" altLang="en-US" dirty="0">
                <a:sym typeface="Wingdings" pitchFamily="2" charset="2"/>
              </a:rPr>
              <a:t>於學期</a:t>
            </a:r>
            <a:r>
              <a:rPr lang="zh-TW" altLang="en-US" dirty="0" smtClean="0">
                <a:sym typeface="Wingdings" pitchFamily="2" charset="2"/>
              </a:rPr>
              <a:t>末</a:t>
            </a:r>
            <a:r>
              <a:rPr lang="en-US" altLang="zh-TW" dirty="0" smtClean="0">
                <a:sym typeface="Wingdings" pitchFamily="2" charset="2"/>
              </a:rPr>
              <a:t/>
            </a:r>
            <a:br>
              <a:rPr lang="en-US" altLang="zh-TW" dirty="0" smtClean="0">
                <a:sym typeface="Wingdings" pitchFamily="2" charset="2"/>
              </a:rPr>
            </a:br>
            <a:r>
              <a:rPr lang="zh-TW" altLang="en-US" dirty="0" smtClean="0">
                <a:sym typeface="Wingdings" pitchFamily="2" charset="2"/>
              </a:rPr>
              <a:t>    務必生出一份自主學習報告</a:t>
            </a:r>
            <a:endParaRPr lang="en-US" altLang="zh-TW" dirty="0" smtClean="0">
              <a:sym typeface="Wingdings" pitchFamily="2" charset="2"/>
            </a:endParaRPr>
          </a:p>
          <a:p>
            <a:pPr indent="0">
              <a:buNone/>
            </a:pPr>
            <a:r>
              <a:rPr lang="zh-TW" altLang="en-US" dirty="0"/>
              <a:t>貳、</a:t>
            </a:r>
            <a:r>
              <a:rPr lang="zh-TW" altLang="en-US" dirty="0" smtClean="0"/>
              <a:t>步驟</a:t>
            </a:r>
            <a:endParaRPr lang="en-US" altLang="zh-TW" dirty="0" smtClean="0"/>
          </a:p>
          <a:p>
            <a:pPr marL="1162050" lvl="1" indent="0">
              <a:buNone/>
            </a:pPr>
            <a:r>
              <a:rPr lang="zh-TW" altLang="en-US" dirty="0"/>
              <a:t>一、</a:t>
            </a:r>
            <a:r>
              <a:rPr lang="zh-TW" altLang="en-US" dirty="0" smtClean="0"/>
              <a:t>教師</a:t>
            </a:r>
            <a:r>
              <a:rPr lang="zh-TW" altLang="en-US" dirty="0"/>
              <a:t>主</a:t>
            </a:r>
            <a:r>
              <a:rPr lang="zh-TW" altLang="en-US" dirty="0" smtClean="0"/>
              <a:t>場：</a:t>
            </a:r>
            <a:r>
              <a:rPr lang="zh-TW" altLang="zh-TW" dirty="0" smtClean="0"/>
              <a:t>自主</a:t>
            </a:r>
            <a:r>
              <a:rPr lang="zh-TW" altLang="zh-TW" dirty="0"/>
              <a:t>學習基本觀念</a:t>
            </a:r>
            <a:r>
              <a:rPr lang="zh-TW" altLang="zh-TW" dirty="0" smtClean="0"/>
              <a:t>介紹</a:t>
            </a:r>
            <a:endParaRPr lang="en-US" altLang="zh-TW" dirty="0" smtClean="0"/>
          </a:p>
          <a:p>
            <a:pPr marL="1162050" lvl="1" indent="0">
              <a:buNone/>
            </a:pPr>
            <a:r>
              <a:rPr lang="zh-TW" altLang="en-US" dirty="0" smtClean="0"/>
              <a:t>二</a:t>
            </a:r>
            <a:r>
              <a:rPr lang="zh-TW" altLang="en-US" dirty="0"/>
              <a:t>、</a:t>
            </a:r>
            <a:r>
              <a:rPr lang="zh-TW" altLang="zh-TW" dirty="0" smtClean="0"/>
              <a:t>學生</a:t>
            </a:r>
            <a:r>
              <a:rPr lang="zh-TW" altLang="en-US" dirty="0" smtClean="0"/>
              <a:t>主場</a:t>
            </a:r>
            <a:endParaRPr lang="en-US" altLang="zh-TW" dirty="0" smtClean="0"/>
          </a:p>
          <a:p>
            <a:pPr marL="1520825" lvl="1" indent="0">
              <a:buNone/>
            </a:pPr>
            <a:r>
              <a:rPr lang="zh-TW" altLang="en-US" dirty="0"/>
              <a:t> </a:t>
            </a:r>
            <a:r>
              <a:rPr lang="zh-TW" altLang="en-US" dirty="0" smtClean="0"/>
              <a:t> 學生</a:t>
            </a:r>
            <a:r>
              <a:rPr lang="zh-TW" altLang="zh-TW" dirty="0" smtClean="0"/>
              <a:t>實際操作</a:t>
            </a:r>
            <a:r>
              <a:rPr lang="zh-TW" altLang="en-US" dirty="0" smtClean="0"/>
              <a:t>，教師從旁督導協助</a:t>
            </a:r>
            <a:endParaRPr lang="en-US" altLang="zh-TW" dirty="0" smtClean="0"/>
          </a:p>
          <a:p>
            <a:pPr indent="979488"/>
            <a:endParaRPr lang="zh-TW" altLang="zh-TW" dirty="0"/>
          </a:p>
          <a:p>
            <a:endParaRPr lang="zh-TW" altLang="en-US" dirty="0"/>
          </a:p>
        </p:txBody>
      </p:sp>
    </p:spTree>
    <p:extLst>
      <p:ext uri="{BB962C8B-B14F-4D97-AF65-F5344CB8AC3E}">
        <p14:creationId xmlns:p14="http://schemas.microsoft.com/office/powerpoint/2010/main" val="37465268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560" y="123478"/>
            <a:ext cx="5688632" cy="648072"/>
          </a:xfrm>
        </p:spPr>
        <p:txBody>
          <a:bodyPr>
            <a:normAutofit/>
          </a:bodyPr>
          <a:lstStyle/>
          <a:p>
            <a:r>
              <a:rPr lang="zh-TW" altLang="en-US" sz="3600" dirty="0" smtClean="0"/>
              <a:t>教師針對學生心得</a:t>
            </a:r>
            <a:r>
              <a:rPr lang="zh-TW" altLang="en-US" sz="3600" u="sng" dirty="0" smtClean="0"/>
              <a:t>給予回饋</a:t>
            </a:r>
            <a:endParaRPr lang="zh-TW" altLang="en-US" sz="3600" u="sng" dirty="0"/>
          </a:p>
        </p:txBody>
      </p:sp>
      <p:sp>
        <p:nvSpPr>
          <p:cNvPr id="3" name="內容版面配置區 2"/>
          <p:cNvSpPr>
            <a:spLocks noGrp="1"/>
          </p:cNvSpPr>
          <p:nvPr>
            <p:ph idx="1"/>
          </p:nvPr>
        </p:nvSpPr>
        <p:spPr>
          <a:xfrm>
            <a:off x="308333" y="915566"/>
            <a:ext cx="8856984" cy="4371950"/>
          </a:xfrm>
        </p:spPr>
        <p:txBody>
          <a:bodyPr>
            <a:normAutofit lnSpcReduction="10000"/>
          </a:bodyPr>
          <a:lstStyle/>
          <a:p>
            <a:r>
              <a:rPr lang="zh-TW" altLang="zh-TW" dirty="0" smtClean="0"/>
              <a:t>由</a:t>
            </a:r>
            <a:r>
              <a:rPr lang="zh-TW" altLang="en-US" dirty="0" smtClean="0"/>
              <a:t>第一位同學分享的</a:t>
            </a:r>
            <a:r>
              <a:rPr lang="zh-TW" altLang="zh-TW" dirty="0" smtClean="0"/>
              <a:t>兩</a:t>
            </a:r>
            <a:r>
              <a:rPr lang="zh-TW" altLang="zh-TW" dirty="0"/>
              <a:t>篇</a:t>
            </a:r>
            <a:r>
              <a:rPr lang="zh-TW" altLang="zh-TW" dirty="0" smtClean="0"/>
              <a:t>佳作</a:t>
            </a:r>
            <a:r>
              <a:rPr lang="zh-TW" altLang="en-US" dirty="0" smtClean="0"/>
              <a:t>可知</a:t>
            </a:r>
            <a:endParaRPr lang="en-US" altLang="zh-TW" dirty="0" smtClean="0"/>
          </a:p>
          <a:p>
            <a:pPr marL="0" indent="449263">
              <a:buNone/>
            </a:pPr>
            <a:r>
              <a:rPr lang="zh-TW" altLang="en-US" b="1" u="sng" dirty="0" smtClean="0"/>
              <a:t>實作型的報告的寫作參考方向：</a:t>
            </a:r>
            <a:endParaRPr lang="zh-TW" altLang="zh-TW" dirty="0"/>
          </a:p>
          <a:p>
            <a:r>
              <a:rPr lang="zh-TW" altLang="zh-TW" dirty="0"/>
              <a:t>第一篇</a:t>
            </a:r>
            <a:r>
              <a:rPr lang="zh-TW" altLang="zh-TW" dirty="0" smtClean="0"/>
              <a:t>考</a:t>
            </a:r>
            <a:r>
              <a:rPr lang="en-US" altLang="zh-TW" dirty="0" smtClean="0"/>
              <a:t>AMC </a:t>
            </a:r>
            <a:r>
              <a:rPr lang="zh-TW" altLang="zh-TW" dirty="0"/>
              <a:t>雖然最後只有</a:t>
            </a:r>
            <a:r>
              <a:rPr lang="en-US" altLang="zh-TW" dirty="0"/>
              <a:t>58</a:t>
            </a:r>
            <a:r>
              <a:rPr lang="zh-TW" altLang="zh-TW" dirty="0"/>
              <a:t>分沒過 但是</a:t>
            </a:r>
            <a:r>
              <a:rPr lang="zh-TW" altLang="zh-TW" dirty="0" smtClean="0"/>
              <a:t>過程</a:t>
            </a:r>
            <a:r>
              <a:rPr lang="zh-TW" altLang="en-US" dirty="0" smtClean="0"/>
              <a:t>遇到問題解決問題的過程</a:t>
            </a:r>
            <a:r>
              <a:rPr lang="zh-TW" altLang="zh-TW" dirty="0" smtClean="0"/>
              <a:t>呈現得</a:t>
            </a:r>
            <a:r>
              <a:rPr lang="zh-TW" altLang="en-US" dirty="0" smtClean="0"/>
              <a:t>很好</a:t>
            </a:r>
            <a:endParaRPr lang="zh-TW" altLang="zh-TW" dirty="0"/>
          </a:p>
          <a:p>
            <a:pPr marL="0" indent="0">
              <a:buNone/>
            </a:pPr>
            <a:r>
              <a:rPr lang="en-US" altLang="zh-TW" dirty="0">
                <a:sym typeface="Wingdings"/>
              </a:rPr>
              <a:t></a:t>
            </a:r>
            <a:r>
              <a:rPr lang="zh-TW" altLang="zh-TW" b="1" u="sng" dirty="0"/>
              <a:t>找有公信力的考試來證明有確切的學習</a:t>
            </a:r>
          </a:p>
          <a:p>
            <a:r>
              <a:rPr lang="zh-TW" altLang="zh-TW" dirty="0" smtClean="0"/>
              <a:t>第二</a:t>
            </a:r>
            <a:r>
              <a:rPr lang="zh-TW" altLang="zh-TW" dirty="0"/>
              <a:t>篇 藉由數學繪圖程式</a:t>
            </a:r>
            <a:r>
              <a:rPr lang="en-US" altLang="zh-TW" dirty="0" err="1"/>
              <a:t>desmos</a:t>
            </a:r>
            <a:r>
              <a:rPr lang="zh-TW" altLang="zh-TW" dirty="0"/>
              <a:t>所畫出的圖 來證明自己的學習與過程</a:t>
            </a:r>
          </a:p>
          <a:p>
            <a:pPr marL="0" indent="0">
              <a:buNone/>
            </a:pPr>
            <a:r>
              <a:rPr lang="en-US" altLang="zh-TW" dirty="0" smtClean="0">
                <a:sym typeface="Wingdings"/>
              </a:rPr>
              <a:t></a:t>
            </a:r>
            <a:r>
              <a:rPr lang="zh-TW" altLang="zh-TW" b="1" u="sng" dirty="0"/>
              <a:t>用實際作業</a:t>
            </a:r>
            <a:r>
              <a:rPr lang="zh-TW" altLang="en-US" b="1" u="sng" dirty="0"/>
              <a:t>或</a:t>
            </a:r>
            <a:r>
              <a:rPr lang="zh-TW" altLang="zh-TW" b="1" u="sng" dirty="0"/>
              <a:t>作品來呈現</a:t>
            </a:r>
            <a:r>
              <a:rPr lang="zh-TW" altLang="en-US" b="1" u="sng" dirty="0"/>
              <a:t>進步與成長歷程</a:t>
            </a:r>
            <a:endParaRPr lang="zh-TW" altLang="zh-TW" b="1" u="sng" dirty="0"/>
          </a:p>
          <a:p>
            <a:endParaRPr lang="zh-TW" altLang="en-US" dirty="0"/>
          </a:p>
        </p:txBody>
      </p:sp>
    </p:spTree>
    <p:extLst>
      <p:ext uri="{BB962C8B-B14F-4D97-AF65-F5344CB8AC3E}">
        <p14:creationId xmlns:p14="http://schemas.microsoft.com/office/powerpoint/2010/main" val="35383562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6" y="627534"/>
            <a:ext cx="9044543" cy="4515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155119" y="101412"/>
            <a:ext cx="4801314" cy="646331"/>
          </a:xfrm>
          <a:prstGeom prst="rect">
            <a:avLst/>
          </a:prstGeom>
        </p:spPr>
        <p:txBody>
          <a:bodyPr wrap="none">
            <a:spAutoFit/>
          </a:bodyPr>
          <a:lstStyle/>
          <a:p>
            <a:r>
              <a:rPr lang="zh-TW" altLang="en-US" sz="3600" b="1" dirty="0">
                <a:latin typeface="微軟正黑體" pitchFamily="34" charset="-120"/>
                <a:ea typeface="微軟正黑體" pitchFamily="34" charset="-120"/>
                <a:cs typeface="+mj-cs"/>
              </a:rPr>
              <a:t>自主學習佳作觀摩心得</a:t>
            </a:r>
          </a:p>
        </p:txBody>
      </p:sp>
      <p:sp>
        <p:nvSpPr>
          <p:cNvPr id="7" name="矩形 6"/>
          <p:cNvSpPr/>
          <p:nvPr/>
        </p:nvSpPr>
        <p:spPr>
          <a:xfrm>
            <a:off x="1187624" y="2355726"/>
            <a:ext cx="360040"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1200160" y="3147814"/>
            <a:ext cx="360040"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1115616" y="4299942"/>
            <a:ext cx="2376264"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990557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187624" y="1131590"/>
            <a:ext cx="7344816" cy="3672408"/>
          </a:xfrm>
        </p:spPr>
        <p:txBody>
          <a:bodyPr>
            <a:normAutofit/>
          </a:bodyPr>
          <a:lstStyle/>
          <a:p>
            <a:r>
              <a:rPr lang="zh-TW" altLang="zh-TW" dirty="0" smtClean="0"/>
              <a:t>由</a:t>
            </a:r>
            <a:r>
              <a:rPr lang="zh-TW" altLang="en-US" dirty="0" smtClean="0"/>
              <a:t>第二位同學</a:t>
            </a:r>
            <a:r>
              <a:rPr lang="zh-TW" altLang="zh-TW" dirty="0" smtClean="0"/>
              <a:t>報告</a:t>
            </a:r>
            <a:r>
              <a:rPr lang="zh-TW" altLang="zh-TW" dirty="0"/>
              <a:t>可知</a:t>
            </a:r>
          </a:p>
          <a:p>
            <a:r>
              <a:rPr lang="zh-TW" altLang="zh-TW" dirty="0"/>
              <a:t>同樣都是</a:t>
            </a:r>
            <a:r>
              <a:rPr lang="en-US" altLang="zh-TW" dirty="0"/>
              <a:t>C</a:t>
            </a:r>
            <a:r>
              <a:rPr lang="en-US" altLang="zh-TW" dirty="0" smtClean="0"/>
              <a:t>++</a:t>
            </a:r>
            <a:r>
              <a:rPr lang="zh-TW" altLang="en-US" dirty="0" smtClean="0"/>
              <a:t>的報告</a:t>
            </a:r>
            <a:r>
              <a:rPr lang="en-US" altLang="zh-TW" dirty="0" smtClean="0"/>
              <a:t> </a:t>
            </a:r>
            <a:r>
              <a:rPr lang="zh-TW" altLang="zh-TW" dirty="0"/>
              <a:t>但是明眼人會看出誰的作品只是入門 誰的作品已經較進階</a:t>
            </a:r>
            <a:r>
              <a:rPr lang="en-US" altLang="zh-TW" dirty="0"/>
              <a:t> </a:t>
            </a:r>
            <a:endParaRPr lang="zh-TW" altLang="zh-TW" dirty="0"/>
          </a:p>
          <a:p>
            <a:pPr marL="0" indent="0">
              <a:buNone/>
            </a:pPr>
            <a:r>
              <a:rPr lang="en-US" altLang="zh-TW" dirty="0" smtClean="0">
                <a:sym typeface="Wingdings" pitchFamily="2" charset="2"/>
              </a:rPr>
              <a:t></a:t>
            </a:r>
            <a:r>
              <a:rPr lang="zh-TW" altLang="zh-TW" dirty="0" smtClean="0"/>
              <a:t>排版</a:t>
            </a:r>
            <a:r>
              <a:rPr lang="zh-TW" altLang="zh-TW" dirty="0"/>
              <a:t>很重要 但是內容呈現出來的努力與價值更</a:t>
            </a:r>
            <a:r>
              <a:rPr lang="zh-TW" altLang="zh-TW" dirty="0" smtClean="0"/>
              <a:t>重要</a:t>
            </a:r>
            <a:r>
              <a:rPr lang="en-US" altLang="zh-TW" dirty="0"/>
              <a:t> </a:t>
            </a:r>
            <a:endParaRPr lang="zh-TW" altLang="en-US" dirty="0"/>
          </a:p>
        </p:txBody>
      </p:sp>
      <p:sp>
        <p:nvSpPr>
          <p:cNvPr id="5" name="標題 1"/>
          <p:cNvSpPr txBox="1">
            <a:spLocks/>
          </p:cNvSpPr>
          <p:nvPr/>
        </p:nvSpPr>
        <p:spPr>
          <a:xfrm>
            <a:off x="611560" y="123478"/>
            <a:ext cx="5688632" cy="648072"/>
          </a:xfrm>
          <a:prstGeom prst="rect">
            <a:avLst/>
          </a:prstGeom>
        </p:spPr>
        <p:txBody>
          <a:bodyPr vert="horz" lIns="91440" tIns="45720" rIns="91440" bIns="45720" rtlCol="0" anchor="ctr">
            <a:normAutofit/>
          </a:bodyPr>
          <a:lstStyle>
            <a:lvl1pPr marL="271463" indent="-271463" algn="l" defTabSz="914400" rtl="0" eaLnBrk="1" latinLnBrk="0" hangingPunct="1">
              <a:spcBef>
                <a:spcPct val="0"/>
              </a:spcBef>
              <a:buNone/>
              <a:defRPr sz="4100" b="1" kern="1200">
                <a:solidFill>
                  <a:schemeClr val="tx1"/>
                </a:solidFill>
                <a:latin typeface="微軟正黑體" pitchFamily="34" charset="-120"/>
                <a:ea typeface="微軟正黑體" pitchFamily="34" charset="-120"/>
                <a:cs typeface="+mj-cs"/>
              </a:defRPr>
            </a:lvl1pPr>
          </a:lstStyle>
          <a:p>
            <a:r>
              <a:rPr lang="zh-TW" altLang="en-US" sz="3600" dirty="0" smtClean="0"/>
              <a:t>教師針對學生心得</a:t>
            </a:r>
            <a:r>
              <a:rPr lang="zh-TW" altLang="en-US" sz="3600" u="sng" dirty="0" smtClean="0"/>
              <a:t>給予回饋</a:t>
            </a:r>
            <a:endParaRPr lang="zh-TW" altLang="en-US" sz="3600" u="sng" dirty="0"/>
          </a:p>
        </p:txBody>
      </p:sp>
    </p:spTree>
    <p:extLst>
      <p:ext uri="{BB962C8B-B14F-4D97-AF65-F5344CB8AC3E}">
        <p14:creationId xmlns:p14="http://schemas.microsoft.com/office/powerpoint/2010/main" val="24880071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627534"/>
            <a:ext cx="8229600" cy="857250"/>
          </a:xfrm>
        </p:spPr>
        <p:txBody>
          <a:bodyPr>
            <a:normAutofit/>
          </a:bodyPr>
          <a:lstStyle/>
          <a:p>
            <a:r>
              <a:rPr lang="en-US" altLang="zh-TW" dirty="0"/>
              <a:t>2.</a:t>
            </a:r>
            <a:r>
              <a:rPr lang="zh-TW" altLang="zh-TW" dirty="0"/>
              <a:t>訂定自主學習</a:t>
            </a:r>
            <a:r>
              <a:rPr lang="zh-TW" altLang="zh-TW" dirty="0" smtClean="0"/>
              <a:t>計畫</a:t>
            </a:r>
            <a:endParaRPr lang="zh-TW" altLang="en-US" dirty="0"/>
          </a:p>
        </p:txBody>
      </p:sp>
      <p:sp>
        <p:nvSpPr>
          <p:cNvPr id="3" name="內容版面配置區 2"/>
          <p:cNvSpPr>
            <a:spLocks noGrp="1"/>
          </p:cNvSpPr>
          <p:nvPr>
            <p:ph idx="1"/>
          </p:nvPr>
        </p:nvSpPr>
        <p:spPr>
          <a:xfrm>
            <a:off x="755576" y="1635646"/>
            <a:ext cx="4285571" cy="2160240"/>
          </a:xfrm>
        </p:spPr>
        <p:txBody>
          <a:bodyPr>
            <a:noAutofit/>
          </a:bodyPr>
          <a:lstStyle/>
          <a:p>
            <a:pPr marL="0" indent="0"/>
            <a:r>
              <a:rPr lang="zh-TW" altLang="zh-TW" dirty="0" smtClean="0"/>
              <a:t>依照</a:t>
            </a:r>
            <a:r>
              <a:rPr lang="zh-TW" altLang="zh-TW" dirty="0"/>
              <a:t>行事曆（扣掉國定假日、段考、學校活動等日期）訂出自主學習計畫，再依照計畫日期完成報告進度</a:t>
            </a:r>
          </a:p>
          <a:p>
            <a:endParaRPr lang="zh-TW" alt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7093" y="-236562"/>
            <a:ext cx="3893419"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54359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490364"/>
            <a:ext cx="8229600" cy="857250"/>
          </a:xfrm>
        </p:spPr>
        <p:txBody>
          <a:bodyPr>
            <a:normAutofit/>
          </a:bodyPr>
          <a:lstStyle/>
          <a:p>
            <a:pPr marL="0" indent="0"/>
            <a:r>
              <a:rPr lang="en-US" altLang="zh-TW" dirty="0"/>
              <a:t>3</a:t>
            </a:r>
            <a:r>
              <a:rPr lang="en-US" altLang="zh-TW" dirty="0" smtClean="0"/>
              <a:t>.</a:t>
            </a:r>
            <a:r>
              <a:rPr lang="zh-TW" altLang="en-US" u="sng" dirty="0"/>
              <a:t>學生</a:t>
            </a:r>
            <a:r>
              <a:rPr lang="zh-TW" altLang="zh-TW" u="sng" dirty="0"/>
              <a:t>實際撰寫</a:t>
            </a:r>
            <a:r>
              <a:rPr lang="zh-TW" altLang="en-US" u="sng" dirty="0"/>
              <a:t>與教師督導協助</a:t>
            </a:r>
            <a:endParaRPr lang="en-US" altLang="zh-TW" u="sng" dirty="0"/>
          </a:p>
        </p:txBody>
      </p:sp>
      <p:sp>
        <p:nvSpPr>
          <p:cNvPr id="3" name="內容版面配置區 2"/>
          <p:cNvSpPr>
            <a:spLocks noGrp="1"/>
          </p:cNvSpPr>
          <p:nvPr>
            <p:ph idx="1"/>
          </p:nvPr>
        </p:nvSpPr>
        <p:spPr>
          <a:xfrm>
            <a:off x="-180528" y="1419622"/>
            <a:ext cx="8640960" cy="3600400"/>
          </a:xfrm>
        </p:spPr>
        <p:txBody>
          <a:bodyPr>
            <a:noAutofit/>
          </a:bodyPr>
          <a:lstStyle/>
          <a:p>
            <a:pPr marL="1703388" indent="-898525">
              <a:buNone/>
            </a:pPr>
            <a:r>
              <a:rPr lang="zh-TW" altLang="zh-TW" b="1" dirty="0" smtClean="0"/>
              <a:t>（</a:t>
            </a:r>
            <a:r>
              <a:rPr lang="en-US" altLang="zh-TW" b="1" dirty="0"/>
              <a:t>1</a:t>
            </a:r>
            <a:r>
              <a:rPr lang="zh-TW" altLang="zh-TW" b="1" dirty="0" smtClean="0"/>
              <a:t>）</a:t>
            </a:r>
            <a:r>
              <a:rPr lang="zh-TW" altLang="en-US" b="1" u="sng" dirty="0" smtClean="0"/>
              <a:t>上傳報告</a:t>
            </a:r>
            <a:r>
              <a:rPr lang="zh-TW" altLang="en-US" dirty="0" smtClean="0"/>
              <a:t>： 每周自主學習前一天，請同學將這周</a:t>
            </a:r>
            <a:r>
              <a:rPr lang="zh-TW" altLang="en-US" dirty="0"/>
              <a:t>新</a:t>
            </a:r>
            <a:r>
              <a:rPr lang="zh-TW" altLang="en-US" dirty="0" smtClean="0"/>
              <a:t>進度書面資料上傳至</a:t>
            </a:r>
            <a:r>
              <a:rPr lang="en-US" altLang="zh-TW" dirty="0" smtClean="0"/>
              <a:t>Google Classroom</a:t>
            </a:r>
          </a:p>
          <a:p>
            <a:pPr marL="1703388" indent="-898525">
              <a:buNone/>
            </a:pPr>
            <a:r>
              <a:rPr lang="zh-TW" altLang="zh-TW" b="1" dirty="0" smtClean="0"/>
              <a:t>（</a:t>
            </a:r>
            <a:r>
              <a:rPr lang="en-US" altLang="zh-TW" b="1" dirty="0"/>
              <a:t>2</a:t>
            </a:r>
            <a:r>
              <a:rPr lang="zh-TW" altLang="zh-TW" b="1" dirty="0" smtClean="0"/>
              <a:t>）</a:t>
            </a:r>
            <a:r>
              <a:rPr lang="zh-TW" altLang="en-US" b="1" u="sng" dirty="0" smtClean="0"/>
              <a:t>保留舊檔</a:t>
            </a:r>
            <a:r>
              <a:rPr lang="zh-TW" altLang="en-US" dirty="0" smtClean="0"/>
              <a:t>： 上</a:t>
            </a:r>
            <a:r>
              <a:rPr lang="zh-TW" altLang="en-US" dirty="0"/>
              <a:t>傳檔案時，保留上次上傳的舊檔案，新增這次的新檔案</a:t>
            </a:r>
            <a:r>
              <a:rPr lang="zh-TW" altLang="zh-TW" dirty="0"/>
              <a:t>（</a:t>
            </a:r>
            <a:r>
              <a:rPr lang="zh-TW" altLang="en-US" b="1" u="sng" dirty="0"/>
              <a:t>檔案名稱以日期為名</a:t>
            </a:r>
            <a:r>
              <a:rPr lang="zh-TW" altLang="zh-TW" dirty="0"/>
              <a:t>）</a:t>
            </a:r>
            <a:r>
              <a:rPr lang="zh-TW" altLang="en-US" dirty="0"/>
              <a:t>，以更清楚而完整地保留整份自主學習的</a:t>
            </a:r>
            <a:r>
              <a:rPr lang="zh-TW" altLang="en-US" dirty="0" smtClean="0"/>
              <a:t>足跡</a:t>
            </a:r>
            <a:endParaRPr lang="en-US" altLang="zh-TW" dirty="0"/>
          </a:p>
        </p:txBody>
      </p:sp>
    </p:spTree>
    <p:extLst>
      <p:ext uri="{BB962C8B-B14F-4D97-AF65-F5344CB8AC3E}">
        <p14:creationId xmlns:p14="http://schemas.microsoft.com/office/powerpoint/2010/main" val="13659411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lstStyle/>
          <a:p>
            <a:endParaRPr lang="zh-TW" alt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7668344" y="843558"/>
            <a:ext cx="1368152" cy="417646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6630084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25" y="20372"/>
            <a:ext cx="8229600" cy="857250"/>
          </a:xfrm>
        </p:spPr>
        <p:txBody>
          <a:bodyPr/>
          <a:lstStyle/>
          <a:p>
            <a:r>
              <a:rPr lang="en-US" altLang="zh-TW" dirty="0"/>
              <a:t>3.</a:t>
            </a:r>
            <a:r>
              <a:rPr lang="zh-TW" altLang="en-US" u="sng" dirty="0"/>
              <a:t>學生</a:t>
            </a:r>
            <a:r>
              <a:rPr lang="zh-TW" altLang="zh-TW" u="sng" dirty="0"/>
              <a:t>實際撰寫</a:t>
            </a:r>
            <a:r>
              <a:rPr lang="zh-TW" altLang="en-US" u="sng" dirty="0"/>
              <a:t>與教師督導協助</a:t>
            </a:r>
            <a:endParaRPr lang="zh-TW" altLang="en-US" dirty="0"/>
          </a:p>
        </p:txBody>
      </p:sp>
      <p:sp>
        <p:nvSpPr>
          <p:cNvPr id="3" name="內容版面配置區 2"/>
          <p:cNvSpPr>
            <a:spLocks noGrp="1"/>
          </p:cNvSpPr>
          <p:nvPr>
            <p:ph idx="1"/>
          </p:nvPr>
        </p:nvSpPr>
        <p:spPr>
          <a:xfrm>
            <a:off x="3491880" y="1018530"/>
            <a:ext cx="5133256" cy="4052962"/>
          </a:xfrm>
        </p:spPr>
        <p:txBody>
          <a:bodyPr>
            <a:normAutofit lnSpcReduction="10000"/>
          </a:bodyPr>
          <a:lstStyle/>
          <a:p>
            <a:pPr marL="0" indent="0">
              <a:buNone/>
            </a:pPr>
            <a:r>
              <a:rPr lang="zh-TW" altLang="zh-TW" dirty="0"/>
              <a:t>（</a:t>
            </a:r>
            <a:r>
              <a:rPr lang="en-US" altLang="zh-TW" dirty="0"/>
              <a:t>3</a:t>
            </a:r>
            <a:r>
              <a:rPr lang="zh-TW" altLang="zh-TW" dirty="0" smtClean="0"/>
              <a:t>）</a:t>
            </a:r>
            <a:r>
              <a:rPr lang="zh-TW" altLang="en-US" dirty="0" smtClean="0"/>
              <a:t>口頭報告： </a:t>
            </a:r>
            <a:endParaRPr lang="en-US" altLang="zh-TW" dirty="0" smtClean="0"/>
          </a:p>
          <a:p>
            <a:r>
              <a:rPr lang="zh-TW" altLang="zh-TW" dirty="0" smtClean="0"/>
              <a:t>每</a:t>
            </a:r>
            <a:r>
              <a:rPr lang="zh-TW" altLang="zh-TW" dirty="0"/>
              <a:t>周兩節</a:t>
            </a:r>
            <a:r>
              <a:rPr lang="zh-TW" altLang="en-US" dirty="0"/>
              <a:t>的</a:t>
            </a:r>
            <a:r>
              <a:rPr lang="zh-TW" altLang="zh-TW" dirty="0"/>
              <a:t>自主學習課程，</a:t>
            </a:r>
            <a:r>
              <a:rPr lang="zh-TW" altLang="zh-TW" b="1" u="sng" dirty="0"/>
              <a:t>依照座號</a:t>
            </a:r>
            <a:r>
              <a:rPr lang="zh-TW" altLang="en-US" b="1" u="sng" dirty="0"/>
              <a:t>順序</a:t>
            </a:r>
            <a:r>
              <a:rPr lang="zh-TW" altLang="zh-TW" dirty="0"/>
              <a:t>，請同學來班級電腦前面</a:t>
            </a:r>
            <a:r>
              <a:rPr lang="zh-TW" altLang="en-US" dirty="0"/>
              <a:t>針對昨日上傳的書面資料</a:t>
            </a:r>
            <a:r>
              <a:rPr lang="zh-TW" altLang="zh-TW" b="1" u="sng" dirty="0"/>
              <a:t>向教師</a:t>
            </a:r>
            <a:r>
              <a:rPr lang="zh-TW" altLang="en-US" b="1" u="sng" dirty="0"/>
              <a:t>口頭</a:t>
            </a:r>
            <a:r>
              <a:rPr lang="zh-TW" altLang="zh-TW" b="1" u="sng" dirty="0"/>
              <a:t>報告</a:t>
            </a:r>
            <a:r>
              <a:rPr lang="zh-TW" altLang="en-US" b="1" u="sng" dirty="0"/>
              <a:t>當周</a:t>
            </a:r>
            <a:r>
              <a:rPr lang="zh-TW" altLang="zh-TW" b="1" u="sng" dirty="0"/>
              <a:t>最新</a:t>
            </a:r>
            <a:r>
              <a:rPr lang="zh-TW" altLang="zh-TW" b="1" u="sng" dirty="0" smtClean="0"/>
              <a:t>進度</a:t>
            </a:r>
            <a:endParaRPr lang="en-US" altLang="zh-TW" b="1" u="sng" dirty="0" smtClean="0"/>
          </a:p>
          <a:p>
            <a:r>
              <a:rPr lang="zh-TW" altLang="en-US" b="1" u="sng" dirty="0"/>
              <a:t>平均每二到三週</a:t>
            </a:r>
            <a:r>
              <a:rPr lang="zh-TW" altLang="en-US" b="1" u="sng" dirty="0" smtClean="0"/>
              <a:t>同學必須來向教師報告一次</a:t>
            </a:r>
            <a:endParaRPr lang="zh-TW" altLang="zh-TW" b="1" u="sng" dirty="0"/>
          </a:p>
          <a:p>
            <a:pPr marL="1879600" indent="-1074738"/>
            <a:endParaRPr lang="en-US" altLang="zh-TW" dirty="0" smtClean="0"/>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843558"/>
            <a:ext cx="3171666" cy="4227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24851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99592" y="627534"/>
            <a:ext cx="8229600" cy="857250"/>
          </a:xfrm>
        </p:spPr>
        <p:txBody>
          <a:bodyPr/>
          <a:lstStyle/>
          <a:p>
            <a:r>
              <a:rPr lang="en-US" altLang="zh-TW" dirty="0"/>
              <a:t>3.</a:t>
            </a:r>
            <a:r>
              <a:rPr lang="zh-TW" altLang="en-US" u="sng" dirty="0"/>
              <a:t>學生</a:t>
            </a:r>
            <a:r>
              <a:rPr lang="zh-TW" altLang="zh-TW" u="sng" dirty="0"/>
              <a:t>實際撰寫</a:t>
            </a:r>
            <a:r>
              <a:rPr lang="zh-TW" altLang="en-US" u="sng" dirty="0"/>
              <a:t>與教師督導協助</a:t>
            </a:r>
            <a:endParaRPr lang="zh-TW" altLang="en-US" dirty="0"/>
          </a:p>
        </p:txBody>
      </p:sp>
      <p:sp>
        <p:nvSpPr>
          <p:cNvPr id="3" name="內容版面配置區 2"/>
          <p:cNvSpPr>
            <a:spLocks noGrp="1"/>
          </p:cNvSpPr>
          <p:nvPr>
            <p:ph idx="1"/>
          </p:nvPr>
        </p:nvSpPr>
        <p:spPr>
          <a:xfrm>
            <a:off x="302840" y="1707654"/>
            <a:ext cx="8661648" cy="3394472"/>
          </a:xfrm>
        </p:spPr>
        <p:txBody>
          <a:bodyPr>
            <a:normAutofit/>
          </a:bodyPr>
          <a:lstStyle/>
          <a:p>
            <a:pPr marL="1787525" indent="-712788">
              <a:buNone/>
            </a:pPr>
            <a:r>
              <a:rPr lang="zh-TW" altLang="zh-TW" dirty="0" smtClean="0"/>
              <a:t>（</a:t>
            </a:r>
            <a:r>
              <a:rPr lang="en-US" altLang="zh-TW" dirty="0" smtClean="0"/>
              <a:t>4</a:t>
            </a:r>
            <a:r>
              <a:rPr lang="zh-TW" altLang="zh-TW" dirty="0" smtClean="0"/>
              <a:t>）</a:t>
            </a:r>
            <a:r>
              <a:rPr lang="zh-TW" altLang="zh-TW" b="1" u="sng" dirty="0"/>
              <a:t>教師針對新進度</a:t>
            </a:r>
            <a:r>
              <a:rPr lang="zh-TW" altLang="zh-TW" b="1" u="sng" dirty="0" smtClean="0"/>
              <a:t>給予</a:t>
            </a:r>
            <a:r>
              <a:rPr lang="zh-TW" altLang="en-US" b="1" u="sng" dirty="0"/>
              <a:t>指導</a:t>
            </a:r>
            <a:r>
              <a:rPr lang="zh-TW" altLang="zh-TW" b="1" u="sng" dirty="0" smtClean="0"/>
              <a:t>與</a:t>
            </a:r>
            <a:r>
              <a:rPr lang="zh-TW" altLang="zh-TW" b="1" u="sng" dirty="0"/>
              <a:t>建議</a:t>
            </a:r>
            <a:r>
              <a:rPr lang="zh-TW" altLang="zh-TW" dirty="0"/>
              <a:t>，並核對其實際進度是否符合計畫</a:t>
            </a:r>
            <a:r>
              <a:rPr lang="zh-TW" altLang="zh-TW" dirty="0" smtClean="0"/>
              <a:t>進度</a:t>
            </a:r>
            <a:endParaRPr lang="en-US" altLang="zh-TW" dirty="0" smtClean="0"/>
          </a:p>
          <a:p>
            <a:pPr marL="1787525" indent="-712788">
              <a:buNone/>
            </a:pPr>
            <a:r>
              <a:rPr lang="zh-TW" altLang="zh-TW" dirty="0" smtClean="0"/>
              <a:t>（</a:t>
            </a:r>
            <a:r>
              <a:rPr lang="en-US" altLang="zh-TW" dirty="0" smtClean="0"/>
              <a:t>5</a:t>
            </a:r>
            <a:r>
              <a:rPr lang="zh-TW" altLang="zh-TW" dirty="0" smtClean="0"/>
              <a:t>）</a:t>
            </a:r>
            <a:r>
              <a:rPr lang="zh-TW" altLang="en-US" dirty="0"/>
              <a:t>指導</a:t>
            </a:r>
            <a:r>
              <a:rPr lang="zh-TW" altLang="en-US" dirty="0" smtClean="0"/>
              <a:t>重點包括</a:t>
            </a:r>
            <a:r>
              <a:rPr lang="zh-TW" altLang="en-US" dirty="0"/>
              <a:t>主題發想討論</a:t>
            </a:r>
            <a:r>
              <a:rPr lang="zh-TW" altLang="en-US" dirty="0" smtClean="0"/>
              <a:t>、內容方向商榷、報告架構</a:t>
            </a:r>
            <a:r>
              <a:rPr lang="zh-TW" altLang="en-US" dirty="0"/>
              <a:t>訂定、資料查詢</a:t>
            </a:r>
            <a:r>
              <a:rPr lang="zh-TW" altLang="en-US" dirty="0" smtClean="0"/>
              <a:t>、文句修改、</a:t>
            </a:r>
            <a:r>
              <a:rPr lang="zh-TW" altLang="en-US" dirty="0"/>
              <a:t>報告</a:t>
            </a:r>
            <a:r>
              <a:rPr lang="zh-TW" altLang="en-US" dirty="0" smtClean="0"/>
              <a:t>格式勘誤等</a:t>
            </a:r>
            <a:endParaRPr lang="en-US" altLang="zh-TW" dirty="0"/>
          </a:p>
          <a:p>
            <a:pPr marL="1704975" indent="0">
              <a:buNone/>
            </a:pPr>
            <a:r>
              <a:rPr lang="en-US" altLang="zh-TW" b="1" u="sng" dirty="0">
                <a:sym typeface="Wingdings" pitchFamily="2" charset="2"/>
              </a:rPr>
              <a:t></a:t>
            </a:r>
            <a:r>
              <a:rPr lang="zh-TW" altLang="en-US" b="1" u="sng" dirty="0">
                <a:sym typeface="Wingdings" pitchFamily="2" charset="2"/>
              </a:rPr>
              <a:t>在教師督促的壓力下咬牙寫出</a:t>
            </a:r>
            <a:endParaRPr lang="zh-TW" altLang="en-US" dirty="0"/>
          </a:p>
          <a:p>
            <a:endParaRPr lang="zh-TW" altLang="en-US" dirty="0"/>
          </a:p>
        </p:txBody>
      </p:sp>
    </p:spTree>
    <p:extLst>
      <p:ext uri="{BB962C8B-B14F-4D97-AF65-F5344CB8AC3E}">
        <p14:creationId xmlns:p14="http://schemas.microsoft.com/office/powerpoint/2010/main" val="12661214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9632" y="2211710"/>
            <a:ext cx="8229600" cy="857250"/>
          </a:xfrm>
        </p:spPr>
        <p:txBody>
          <a:bodyPr>
            <a:normAutofit fontScale="90000"/>
          </a:bodyPr>
          <a:lstStyle/>
          <a:p>
            <a:r>
              <a:rPr lang="zh-TW" altLang="en-US" dirty="0" smtClean="0"/>
              <a:t>教師指導與建議範例一</a:t>
            </a:r>
            <a:r>
              <a:rPr lang="en-US" altLang="zh-TW" dirty="0"/>
              <a:t/>
            </a:r>
            <a:br>
              <a:rPr lang="en-US" altLang="zh-TW" dirty="0"/>
            </a:br>
            <a:r>
              <a:rPr lang="zh-TW" altLang="en-US" dirty="0" smtClean="0"/>
              <a:t>                          手寫紀錄版</a:t>
            </a:r>
            <a:endParaRPr lang="zh-TW" altLang="en-US" dirty="0"/>
          </a:p>
        </p:txBody>
      </p:sp>
    </p:spTree>
    <p:extLst>
      <p:ext uri="{BB962C8B-B14F-4D97-AF65-F5344CB8AC3E}">
        <p14:creationId xmlns:p14="http://schemas.microsoft.com/office/powerpoint/2010/main" val="1591585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7574"/>
            <a:ext cx="9252520" cy="4155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標題 1"/>
          <p:cNvSpPr>
            <a:spLocks noGrp="1"/>
          </p:cNvSpPr>
          <p:nvPr>
            <p:ph type="title"/>
          </p:nvPr>
        </p:nvSpPr>
        <p:spPr>
          <a:xfrm>
            <a:off x="511460" y="130324"/>
            <a:ext cx="8229600" cy="857250"/>
          </a:xfrm>
        </p:spPr>
        <p:txBody>
          <a:bodyPr>
            <a:normAutofit/>
          </a:bodyPr>
          <a:lstStyle/>
          <a:p>
            <a:r>
              <a:rPr lang="zh-TW" altLang="en-US" dirty="0" smtClean="0"/>
              <a:t>將寫作建議依日期、座號手寫紀錄</a:t>
            </a:r>
            <a:endParaRPr lang="zh-TW" altLang="en-US" dirty="0"/>
          </a:p>
        </p:txBody>
      </p:sp>
      <p:sp>
        <p:nvSpPr>
          <p:cNvPr id="4" name="圓角矩形 3"/>
          <p:cNvSpPr/>
          <p:nvPr/>
        </p:nvSpPr>
        <p:spPr>
          <a:xfrm>
            <a:off x="4860032" y="1131590"/>
            <a:ext cx="432048" cy="36004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圓角矩形 5"/>
          <p:cNvSpPr/>
          <p:nvPr/>
        </p:nvSpPr>
        <p:spPr>
          <a:xfrm>
            <a:off x="4860032" y="1923678"/>
            <a:ext cx="432048" cy="36004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圓角矩形 6"/>
          <p:cNvSpPr/>
          <p:nvPr/>
        </p:nvSpPr>
        <p:spPr>
          <a:xfrm>
            <a:off x="4860032" y="2787774"/>
            <a:ext cx="432048" cy="36004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848241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7504" y="195486"/>
            <a:ext cx="8229600" cy="857250"/>
          </a:xfrm>
        </p:spPr>
        <p:txBody>
          <a:bodyPr>
            <a:normAutofit fontScale="90000"/>
          </a:bodyPr>
          <a:lstStyle/>
          <a:p>
            <a:r>
              <a:rPr lang="zh-TW" altLang="zh-TW" dirty="0"/>
              <a:t>一</a:t>
            </a:r>
            <a:r>
              <a:rPr lang="zh-TW" altLang="zh-TW" dirty="0" smtClean="0"/>
              <a:t>、</a:t>
            </a:r>
            <a:r>
              <a:rPr lang="zh-TW" altLang="en-US" dirty="0"/>
              <a:t>教師主</a:t>
            </a:r>
            <a:r>
              <a:rPr lang="zh-TW" altLang="en-US" dirty="0" smtClean="0"/>
              <a:t>場：</a:t>
            </a:r>
            <a:r>
              <a:rPr lang="zh-TW" altLang="zh-TW" dirty="0" smtClean="0"/>
              <a:t>自主</a:t>
            </a:r>
            <a:r>
              <a:rPr lang="zh-TW" altLang="zh-TW" dirty="0"/>
              <a:t>學習基本觀念介紹</a:t>
            </a:r>
            <a:br>
              <a:rPr lang="zh-TW" altLang="zh-TW" dirty="0"/>
            </a:br>
            <a:endParaRPr lang="zh-TW" altLang="en-US" dirty="0"/>
          </a:p>
        </p:txBody>
      </p:sp>
      <p:sp>
        <p:nvSpPr>
          <p:cNvPr id="3" name="內容版面配置區 2"/>
          <p:cNvSpPr>
            <a:spLocks noGrp="1"/>
          </p:cNvSpPr>
          <p:nvPr>
            <p:ph idx="1"/>
          </p:nvPr>
        </p:nvSpPr>
        <p:spPr>
          <a:xfrm>
            <a:off x="1187624" y="699542"/>
            <a:ext cx="7488832" cy="3744416"/>
          </a:xfrm>
        </p:spPr>
        <p:txBody>
          <a:bodyPr>
            <a:normAutofit lnSpcReduction="10000"/>
          </a:bodyPr>
          <a:lstStyle/>
          <a:p>
            <a:pPr marL="0" indent="0">
              <a:buNone/>
            </a:pPr>
            <a:r>
              <a:rPr lang="en-US" altLang="zh-TW" dirty="0" smtClean="0"/>
              <a:t>1.</a:t>
            </a:r>
            <a:r>
              <a:rPr lang="zh-TW" altLang="en-US" dirty="0" smtClean="0"/>
              <a:t>引起動機</a:t>
            </a:r>
            <a:endParaRPr lang="en-US" altLang="zh-TW" dirty="0" smtClean="0"/>
          </a:p>
          <a:p>
            <a:pPr marL="341312" indent="0">
              <a:buNone/>
            </a:pPr>
            <a:r>
              <a:rPr lang="en-US" altLang="zh-TW" b="1" dirty="0" smtClean="0"/>
              <a:t>(1)</a:t>
            </a:r>
            <a:r>
              <a:rPr lang="zh-TW" altLang="zh-TW" b="1" u="sng" dirty="0" smtClean="0"/>
              <a:t>重要性</a:t>
            </a:r>
            <a:r>
              <a:rPr lang="zh-TW" altLang="en-US" b="1" u="sng" dirty="0" smtClean="0"/>
              <a:t>：</a:t>
            </a:r>
            <a:r>
              <a:rPr lang="en-US" altLang="zh-TW" b="1" u="sng" dirty="0" smtClean="0"/>
              <a:t>88%</a:t>
            </a:r>
            <a:r>
              <a:rPr lang="zh-TW" altLang="en-US" b="1" u="sng" dirty="0" smtClean="0"/>
              <a:t>大學校系採計</a:t>
            </a:r>
            <a:endParaRPr lang="en-US" altLang="zh-TW" dirty="0" smtClean="0"/>
          </a:p>
          <a:p>
            <a:pPr marL="896938" indent="0">
              <a:buNone/>
            </a:pPr>
            <a:r>
              <a:rPr lang="zh-TW" altLang="en-US" dirty="0" smtClean="0"/>
              <a:t>大學</a:t>
            </a:r>
            <a:r>
              <a:rPr lang="en-US" altLang="zh-TW" dirty="0" smtClean="0"/>
              <a:t>2204</a:t>
            </a:r>
            <a:r>
              <a:rPr lang="zh-TW" altLang="en-US" dirty="0"/>
              <a:t>個科系中，有</a:t>
            </a:r>
            <a:r>
              <a:rPr lang="en-US" altLang="zh-TW" dirty="0"/>
              <a:t>1800</a:t>
            </a:r>
            <a:r>
              <a:rPr lang="zh-TW" altLang="en-US" dirty="0"/>
              <a:t>個科系採計自主</a:t>
            </a:r>
            <a:r>
              <a:rPr lang="zh-TW" altLang="en-US" dirty="0" smtClean="0"/>
              <a:t>學習。</a:t>
            </a:r>
            <a:endParaRPr lang="en-US" altLang="zh-TW" dirty="0" smtClean="0"/>
          </a:p>
          <a:p>
            <a:pPr marL="341312" indent="0">
              <a:buNone/>
            </a:pPr>
            <a:r>
              <a:rPr lang="en-US" altLang="zh-TW" dirty="0" smtClean="0">
                <a:sym typeface="Wingdings" pitchFamily="2" charset="2"/>
              </a:rPr>
              <a:t></a:t>
            </a:r>
            <a:r>
              <a:rPr lang="zh-TW" altLang="en-US" dirty="0">
                <a:sym typeface="Wingdings" pitchFamily="2" charset="2"/>
              </a:rPr>
              <a:t>引起</a:t>
            </a:r>
            <a:r>
              <a:rPr lang="zh-TW" altLang="en-US" b="1" u="sng" dirty="0">
                <a:sym typeface="Wingdings" pitchFamily="2" charset="2"/>
              </a:rPr>
              <a:t>非做不可</a:t>
            </a:r>
            <a:r>
              <a:rPr lang="zh-TW" altLang="en-US" dirty="0">
                <a:sym typeface="Wingdings" pitchFamily="2" charset="2"/>
              </a:rPr>
              <a:t>的</a:t>
            </a:r>
            <a:r>
              <a:rPr lang="zh-TW" altLang="en-US" dirty="0" smtClean="0">
                <a:sym typeface="Wingdings" pitchFamily="2" charset="2"/>
              </a:rPr>
              <a:t>動機</a:t>
            </a:r>
            <a:endParaRPr lang="en-US" altLang="zh-TW" dirty="0" smtClean="0">
              <a:sym typeface="Wingdings" pitchFamily="2" charset="2"/>
            </a:endParaRPr>
          </a:p>
          <a:p>
            <a:pPr marL="341312" indent="0">
              <a:buNone/>
            </a:pPr>
            <a:r>
              <a:rPr lang="en-US" altLang="zh-TW" dirty="0" smtClean="0">
                <a:sym typeface="Wingdings" pitchFamily="2" charset="2"/>
              </a:rPr>
              <a:t>(2)</a:t>
            </a:r>
            <a:r>
              <a:rPr lang="zh-TW" altLang="en-US" dirty="0" smtClean="0">
                <a:sym typeface="Wingdings" pitchFamily="2" charset="2"/>
              </a:rPr>
              <a:t>跳脫填鴨，探索自我</a:t>
            </a:r>
            <a:endParaRPr lang="en-US" altLang="zh-TW" dirty="0" smtClean="0">
              <a:sym typeface="Wingdings" pitchFamily="2" charset="2"/>
            </a:endParaRPr>
          </a:p>
          <a:p>
            <a:pPr marL="341312" indent="0">
              <a:buNone/>
            </a:pPr>
            <a:r>
              <a:rPr lang="en-US" altLang="zh-TW" dirty="0" smtClean="0">
                <a:sym typeface="Wingdings" pitchFamily="2" charset="2"/>
              </a:rPr>
              <a:t></a:t>
            </a:r>
            <a:r>
              <a:rPr lang="zh-TW" altLang="en-US" dirty="0" smtClean="0">
                <a:sym typeface="Wingdings" pitchFamily="2" charset="2"/>
              </a:rPr>
              <a:t>航向樂此不疲的心醉</a:t>
            </a:r>
            <a:endParaRPr lang="en-US" altLang="zh-TW" dirty="0" smtClean="0">
              <a:sym typeface="Wingdings" pitchFamily="2" charset="2"/>
            </a:endParaRPr>
          </a:p>
          <a:p>
            <a:pPr marL="341312" indent="0">
              <a:buNone/>
            </a:pPr>
            <a:endParaRPr lang="en-US" altLang="zh-TW" dirty="0" smtClean="0">
              <a:sym typeface="Wingdings" pitchFamily="2" charset="2"/>
            </a:endParaRPr>
          </a:p>
          <a:p>
            <a:endParaRPr lang="en-US" altLang="zh-TW" dirty="0" smtClean="0"/>
          </a:p>
          <a:p>
            <a:pPr marL="0" indent="1792288">
              <a:buNone/>
            </a:pPr>
            <a:endParaRPr lang="zh-TW" altLang="zh-TW" dirty="0"/>
          </a:p>
          <a:p>
            <a:endParaRPr lang="zh-TW" altLang="en-US" dirty="0"/>
          </a:p>
        </p:txBody>
      </p:sp>
    </p:spTree>
    <p:extLst>
      <p:ext uri="{BB962C8B-B14F-4D97-AF65-F5344CB8AC3E}">
        <p14:creationId xmlns:p14="http://schemas.microsoft.com/office/powerpoint/2010/main" val="11985927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878" t="23329" r="6485" b="52648"/>
          <a:stretch/>
        </p:blipFill>
        <p:spPr bwMode="auto">
          <a:xfrm>
            <a:off x="-2" y="2499742"/>
            <a:ext cx="9144001" cy="2629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內容版面配置區 3"/>
          <p:cNvSpPr>
            <a:spLocks noGrp="1"/>
          </p:cNvSpPr>
          <p:nvPr>
            <p:ph idx="1"/>
          </p:nvPr>
        </p:nvSpPr>
        <p:spPr>
          <a:xfrm>
            <a:off x="179512" y="123478"/>
            <a:ext cx="8352928" cy="3394472"/>
          </a:xfrm>
        </p:spPr>
        <p:txBody>
          <a:bodyPr/>
          <a:lstStyle/>
          <a:p>
            <a:pPr marL="358775" indent="-358775"/>
            <a:r>
              <a:rPr lang="en-US" altLang="zh-TW" dirty="0" smtClean="0"/>
              <a:t>12</a:t>
            </a:r>
            <a:r>
              <a:rPr lang="zh-TW" altLang="en-US" dirty="0" smtClean="0"/>
              <a:t>號</a:t>
            </a:r>
            <a:r>
              <a:rPr lang="en-US" altLang="zh-TW" dirty="0" smtClean="0"/>
              <a:t>:</a:t>
            </a:r>
            <a:r>
              <a:rPr lang="zh-TW" altLang="en-US" dirty="0" smtClean="0"/>
              <a:t> 空氣砲 太空虛 撐不起</a:t>
            </a:r>
            <a:r>
              <a:rPr lang="en-US" altLang="zh-TW" dirty="0" smtClean="0"/>
              <a:t>18</a:t>
            </a:r>
            <a:r>
              <a:rPr lang="zh-TW" altLang="en-US" dirty="0" smtClean="0"/>
              <a:t>周</a:t>
            </a:r>
            <a:endParaRPr lang="en-US" altLang="zh-TW" dirty="0" smtClean="0"/>
          </a:p>
          <a:p>
            <a:pPr marL="358775" indent="269875"/>
            <a:r>
              <a:rPr lang="zh-TW" altLang="en-US" dirty="0" smtClean="0"/>
              <a:t>原理</a:t>
            </a:r>
            <a:r>
              <a:rPr lang="en-US" altLang="zh-TW" dirty="0" smtClean="0">
                <a:sym typeface="Wingdings" pitchFamily="2" charset="2"/>
              </a:rPr>
              <a:t></a:t>
            </a:r>
            <a:r>
              <a:rPr lang="zh-TW" altLang="en-US" dirty="0" smtClean="0">
                <a:sym typeface="Wingdings" pitchFamily="2" charset="2"/>
              </a:rPr>
              <a:t>實驗</a:t>
            </a:r>
            <a:r>
              <a:rPr lang="en-US" altLang="zh-TW" dirty="0" smtClean="0">
                <a:sym typeface="Wingdings" pitchFamily="2" charset="2"/>
              </a:rPr>
              <a:t></a:t>
            </a:r>
            <a:r>
              <a:rPr lang="zh-TW" altLang="en-US" dirty="0" smtClean="0">
                <a:sym typeface="Wingdings" pitchFamily="2" charset="2"/>
              </a:rPr>
              <a:t>生活運用</a:t>
            </a:r>
            <a:endParaRPr lang="en-US" altLang="zh-TW" dirty="0" smtClean="0">
              <a:sym typeface="Wingdings" pitchFamily="2" charset="2"/>
            </a:endParaRPr>
          </a:p>
          <a:p>
            <a:pPr marL="358775" indent="269875"/>
            <a:r>
              <a:rPr lang="zh-TW" altLang="en-US" dirty="0">
                <a:sym typeface="Wingdings" pitchFamily="2" charset="2"/>
              </a:rPr>
              <a:t>不同原理</a:t>
            </a:r>
            <a:r>
              <a:rPr lang="zh-TW" altLang="en-US" dirty="0" smtClean="0">
                <a:sym typeface="Wingdings" pitchFamily="2" charset="2"/>
              </a:rPr>
              <a:t>比較 </a:t>
            </a:r>
            <a:endParaRPr lang="en-US" altLang="zh-TW" dirty="0" smtClean="0">
              <a:sym typeface="Wingdings" pitchFamily="2" charset="2"/>
            </a:endParaRPr>
          </a:p>
          <a:p>
            <a:pPr marL="358775" indent="269875"/>
            <a:r>
              <a:rPr lang="zh-TW" altLang="en-US" dirty="0">
                <a:sym typeface="Wingdings" pitchFamily="2" charset="2"/>
              </a:rPr>
              <a:t>或同原理不同實驗</a:t>
            </a:r>
            <a:r>
              <a:rPr lang="zh-TW" altLang="en-US" dirty="0" smtClean="0">
                <a:sym typeface="Wingdings" pitchFamily="2" charset="2"/>
              </a:rPr>
              <a:t>比較 </a:t>
            </a:r>
            <a:r>
              <a:rPr lang="en-US" altLang="zh-TW" dirty="0" smtClean="0">
                <a:sym typeface="Wingdings" pitchFamily="2" charset="2"/>
              </a:rPr>
              <a:t>EX.</a:t>
            </a:r>
            <a:r>
              <a:rPr lang="zh-TW" altLang="en-US" dirty="0" smtClean="0">
                <a:sym typeface="Wingdings" pitchFamily="2" charset="2"/>
              </a:rPr>
              <a:t>與水火箭比較</a:t>
            </a:r>
            <a:endParaRPr lang="en-US" altLang="zh-TW" dirty="0" smtClean="0">
              <a:sym typeface="Wingdings" pitchFamily="2" charset="2"/>
            </a:endParaRPr>
          </a:p>
          <a:p>
            <a:pPr marL="358775" indent="-358775"/>
            <a:endParaRPr lang="zh-TW" altLang="en-US" dirty="0"/>
          </a:p>
        </p:txBody>
      </p:sp>
    </p:spTree>
    <p:extLst>
      <p:ext uri="{BB962C8B-B14F-4D97-AF65-F5344CB8AC3E}">
        <p14:creationId xmlns:p14="http://schemas.microsoft.com/office/powerpoint/2010/main" val="27067097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211960" y="1275606"/>
            <a:ext cx="4680520" cy="3394472"/>
          </a:xfrm>
        </p:spPr>
        <p:txBody>
          <a:bodyPr>
            <a:normAutofit fontScale="92500" lnSpcReduction="10000"/>
          </a:bodyPr>
          <a:lstStyle/>
          <a:p>
            <a:pPr marL="0" indent="0"/>
            <a:r>
              <a:rPr lang="en-US" altLang="zh-TW" dirty="0" smtClean="0"/>
              <a:t>6</a:t>
            </a:r>
            <a:r>
              <a:rPr lang="zh-TW" altLang="en-US" dirty="0" smtClean="0"/>
              <a:t> 號</a:t>
            </a:r>
            <a:r>
              <a:rPr lang="en-US" altLang="zh-TW" dirty="0" smtClean="0"/>
              <a:t>:</a:t>
            </a:r>
            <a:r>
              <a:rPr lang="zh-TW" altLang="en-US" dirty="0" smtClean="0"/>
              <a:t> 想作股票</a:t>
            </a:r>
            <a:endParaRPr lang="en-US" altLang="zh-TW" dirty="0" smtClean="0"/>
          </a:p>
          <a:p>
            <a:pPr marL="446088" indent="-446088"/>
            <a:r>
              <a:rPr lang="en-US" altLang="zh-TW" dirty="0" smtClean="0"/>
              <a:t>1.</a:t>
            </a:r>
            <a:r>
              <a:rPr lang="zh-TW" altLang="en-US" dirty="0" smtClean="0"/>
              <a:t>精讀理論，深入瞭解基本概念</a:t>
            </a:r>
            <a:endParaRPr lang="en-US" altLang="zh-TW" dirty="0" smtClean="0"/>
          </a:p>
          <a:p>
            <a:pPr marL="446088" indent="-446088"/>
            <a:r>
              <a:rPr lang="en-US" altLang="zh-TW" dirty="0" smtClean="0"/>
              <a:t>2.</a:t>
            </a:r>
            <a:r>
              <a:rPr lang="zh-TW" altLang="en-US" dirty="0" smtClean="0"/>
              <a:t>虛擬帳戶</a:t>
            </a:r>
            <a:r>
              <a:rPr lang="en-US" altLang="zh-TW" dirty="0" smtClean="0">
                <a:sym typeface="Wingdings" pitchFamily="2" charset="2"/>
              </a:rPr>
              <a:t></a:t>
            </a:r>
            <a:r>
              <a:rPr lang="zh-TW" altLang="en-US" dirty="0" smtClean="0">
                <a:sym typeface="Wingdings" pitchFamily="2" charset="2"/>
              </a:rPr>
              <a:t>直接開戶</a:t>
            </a:r>
            <a:endParaRPr lang="en-US" altLang="zh-TW" dirty="0" smtClean="0">
              <a:sym typeface="Wingdings" pitchFamily="2" charset="2"/>
            </a:endParaRPr>
          </a:p>
          <a:p>
            <a:pPr marL="446088" indent="-446088"/>
            <a:r>
              <a:rPr lang="en-US" altLang="zh-TW" dirty="0" smtClean="0">
                <a:sym typeface="Wingdings" pitchFamily="2" charset="2"/>
              </a:rPr>
              <a:t></a:t>
            </a:r>
            <a:r>
              <a:rPr lang="zh-TW" altLang="en-US" dirty="0" smtClean="0">
                <a:sym typeface="Wingdings" pitchFamily="2" charset="2"/>
              </a:rPr>
              <a:t>了解</a:t>
            </a:r>
            <a:r>
              <a:rPr lang="zh-TW" altLang="en-US" dirty="0">
                <a:sym typeface="Wingdings" pitchFamily="2" charset="2"/>
              </a:rPr>
              <a:t>不同階段的</a:t>
            </a:r>
            <a:r>
              <a:rPr lang="zh-TW" altLang="en-US" dirty="0" smtClean="0">
                <a:sym typeface="Wingdings" pitchFamily="2" charset="2"/>
              </a:rPr>
              <a:t>自己判斷上的進步</a:t>
            </a:r>
            <a:endParaRPr lang="en-US" altLang="zh-TW" dirty="0" smtClean="0">
              <a:sym typeface="Wingdings" pitchFamily="2" charset="2"/>
            </a:endParaRPr>
          </a:p>
          <a:p>
            <a:pPr marL="0" indent="0"/>
            <a:r>
              <a:rPr lang="en-US" altLang="zh-TW" dirty="0" smtClean="0">
                <a:sym typeface="Wingdings" pitchFamily="2" charset="2"/>
              </a:rPr>
              <a:t>3.</a:t>
            </a:r>
            <a:r>
              <a:rPr lang="zh-TW" altLang="en-US" dirty="0" smtClean="0">
                <a:sym typeface="Wingdings" pitchFamily="2" charset="2"/>
              </a:rPr>
              <a:t>計畫表重排</a:t>
            </a:r>
            <a:endParaRPr lang="zh-TW" altLang="en-US" dirty="0"/>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87" y="0"/>
            <a:ext cx="3906157" cy="5207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圓角矩形 3"/>
          <p:cNvSpPr/>
          <p:nvPr/>
        </p:nvSpPr>
        <p:spPr>
          <a:xfrm>
            <a:off x="323528" y="3507854"/>
            <a:ext cx="3384376" cy="144016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9769285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1259632" y="2211710"/>
            <a:ext cx="8229600" cy="857250"/>
          </a:xfrm>
        </p:spPr>
        <p:txBody>
          <a:bodyPr>
            <a:normAutofit fontScale="90000"/>
          </a:bodyPr>
          <a:lstStyle/>
          <a:p>
            <a:r>
              <a:rPr lang="zh-TW" altLang="en-US" dirty="0" smtClean="0"/>
              <a:t>教師指導與建議範例二</a:t>
            </a:r>
            <a:r>
              <a:rPr lang="en-US" altLang="zh-TW" dirty="0"/>
              <a:t/>
            </a:r>
            <a:br>
              <a:rPr lang="en-US" altLang="zh-TW" dirty="0"/>
            </a:br>
            <a:r>
              <a:rPr lang="zh-TW" altLang="en-US" dirty="0" smtClean="0"/>
              <a:t>          </a:t>
            </a:r>
            <a:r>
              <a:rPr lang="en-US" altLang="zh-TW" dirty="0" smtClean="0"/>
              <a:t>Classroom</a:t>
            </a:r>
            <a:r>
              <a:rPr lang="zh-TW" altLang="en-US" dirty="0" smtClean="0"/>
              <a:t>留言板紀錄版</a:t>
            </a:r>
            <a:endParaRPr lang="zh-TW" altLang="en-US" dirty="0"/>
          </a:p>
        </p:txBody>
      </p:sp>
    </p:spTree>
    <p:extLst>
      <p:ext uri="{BB962C8B-B14F-4D97-AF65-F5344CB8AC3E}">
        <p14:creationId xmlns:p14="http://schemas.microsoft.com/office/powerpoint/2010/main" val="39163960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95736" y="-20499"/>
            <a:ext cx="6120680" cy="857250"/>
          </a:xfrm>
        </p:spPr>
        <p:txBody>
          <a:bodyPr>
            <a:normAutofit/>
          </a:bodyPr>
          <a:lstStyle/>
          <a:p>
            <a:r>
              <a:rPr lang="en-US" altLang="zh-TW" sz="3200" dirty="0" smtClean="0"/>
              <a:t>2</a:t>
            </a:r>
            <a:r>
              <a:rPr lang="zh-TW" altLang="en-US" sz="3200" dirty="0" smtClean="0"/>
              <a:t>號：</a:t>
            </a:r>
            <a:r>
              <a:rPr lang="en-US" altLang="zh-TW" sz="3200" dirty="0" smtClean="0"/>
              <a:t> </a:t>
            </a:r>
            <a:r>
              <a:rPr lang="zh-TW" altLang="en-US" sz="3200" dirty="0" smtClean="0"/>
              <a:t>遊戲</a:t>
            </a:r>
            <a:r>
              <a:rPr lang="zh-TW" altLang="en-US" sz="3200" dirty="0"/>
              <a:t>公司的行銷策略</a:t>
            </a:r>
          </a:p>
        </p:txBody>
      </p:sp>
      <p:pic>
        <p:nvPicPr>
          <p:cNvPr id="5"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0364" t="27937" r="10606" b="46829"/>
          <a:stretch/>
        </p:blipFill>
        <p:spPr bwMode="auto">
          <a:xfrm>
            <a:off x="2123728" y="771551"/>
            <a:ext cx="7128792" cy="43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3059" t="17265" r="5670"/>
          <a:stretch/>
        </p:blipFill>
        <p:spPr bwMode="auto">
          <a:xfrm>
            <a:off x="0" y="-20499"/>
            <a:ext cx="2051720" cy="51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179512" y="627534"/>
            <a:ext cx="1800200" cy="15841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7" name="直線接點 6"/>
          <p:cNvCxnSpPr/>
          <p:nvPr/>
        </p:nvCxnSpPr>
        <p:spPr>
          <a:xfrm flipV="1">
            <a:off x="2123728" y="2139702"/>
            <a:ext cx="6120680" cy="72008"/>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9035829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lstStyle/>
          <a:p>
            <a:endParaRPr lang="zh-TW" altLang="en-US" dirty="0"/>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3059" t="17265" r="5670"/>
          <a:stretch/>
        </p:blipFill>
        <p:spPr bwMode="auto">
          <a:xfrm>
            <a:off x="0" y="-20499"/>
            <a:ext cx="2051720" cy="51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5865" t="61059" r="26153" b="18180"/>
          <a:stretch/>
        </p:blipFill>
        <p:spPr bwMode="auto">
          <a:xfrm>
            <a:off x="2267744" y="-90251"/>
            <a:ext cx="6840760" cy="5209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107504" y="2643758"/>
            <a:ext cx="1944216" cy="15121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8606938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lstStyle/>
          <a:p>
            <a:endParaRPr lang="zh-TW" altLang="en-US" dirty="0"/>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3059" t="17265" r="5670"/>
          <a:stretch/>
        </p:blipFill>
        <p:spPr bwMode="auto">
          <a:xfrm>
            <a:off x="0" y="-20499"/>
            <a:ext cx="2051720" cy="51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8822" t="83388" r="10114" b="140"/>
          <a:stretch/>
        </p:blipFill>
        <p:spPr bwMode="auto">
          <a:xfrm>
            <a:off x="2123727" y="0"/>
            <a:ext cx="6945257" cy="5112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107504" y="4083918"/>
            <a:ext cx="1944216" cy="10281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761778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335288" y="2643758"/>
            <a:ext cx="8229600" cy="857250"/>
          </a:xfrm>
        </p:spPr>
        <p:txBody>
          <a:bodyPr>
            <a:normAutofit fontScale="90000"/>
          </a:bodyPr>
          <a:lstStyle/>
          <a:p>
            <a:pPr indent="0"/>
            <a:r>
              <a:rPr lang="zh-TW" altLang="en-US" dirty="0" smtClean="0"/>
              <a:t>期待</a:t>
            </a:r>
            <a:r>
              <a:rPr lang="en-US" altLang="zh-TW" dirty="0" smtClean="0"/>
              <a:t>~</a:t>
            </a:r>
            <a:r>
              <a:rPr lang="zh-TW" altLang="en-US" dirty="0" smtClean="0"/>
              <a:t>有朝一日能夠</a:t>
            </a:r>
            <a:r>
              <a:rPr lang="en-US" altLang="zh-TW" dirty="0" smtClean="0"/>
              <a:t/>
            </a:r>
            <a:br>
              <a:rPr lang="en-US" altLang="zh-TW" dirty="0" smtClean="0"/>
            </a:br>
            <a:r>
              <a:rPr lang="zh-TW" altLang="en-US" dirty="0" smtClean="0"/>
              <a:t>在教師和藹的叮嚀下</a:t>
            </a:r>
            <a:r>
              <a:rPr lang="en-US" altLang="zh-TW" dirty="0" smtClean="0"/>
              <a:t/>
            </a:r>
            <a:br>
              <a:rPr lang="en-US" altLang="zh-TW" dirty="0" smtClean="0"/>
            </a:br>
            <a:r>
              <a:rPr lang="zh-TW" altLang="en-US" dirty="0" smtClean="0"/>
              <a:t>從容體悟</a:t>
            </a:r>
            <a:endParaRPr lang="zh-TW" altLang="en-US"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2870"/>
            <a:ext cx="3858496"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72976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9632" y="123478"/>
            <a:ext cx="8229600" cy="857250"/>
          </a:xfrm>
        </p:spPr>
        <p:txBody>
          <a:bodyPr>
            <a:normAutofit/>
          </a:bodyPr>
          <a:lstStyle/>
          <a:p>
            <a:pPr marL="0" indent="0"/>
            <a:r>
              <a:rPr lang="en-US" altLang="zh-TW" dirty="0"/>
              <a:t>4</a:t>
            </a:r>
            <a:r>
              <a:rPr lang="en-US" altLang="zh-TW" dirty="0" smtClean="0"/>
              <a:t>.</a:t>
            </a:r>
            <a:r>
              <a:rPr lang="zh-TW" altLang="zh-TW" dirty="0"/>
              <a:t>期末</a:t>
            </a:r>
            <a:r>
              <a:rPr lang="zh-TW" altLang="en-US" dirty="0"/>
              <a:t>成果分享</a:t>
            </a:r>
            <a:r>
              <a:rPr lang="zh-TW" altLang="zh-TW" dirty="0"/>
              <a:t>報告</a:t>
            </a:r>
            <a:endParaRPr lang="en-US" altLang="zh-TW" dirty="0"/>
          </a:p>
        </p:txBody>
      </p:sp>
      <p:sp>
        <p:nvSpPr>
          <p:cNvPr id="3" name="內容版面配置區 2"/>
          <p:cNvSpPr>
            <a:spLocks noGrp="1"/>
          </p:cNvSpPr>
          <p:nvPr>
            <p:ph idx="1"/>
          </p:nvPr>
        </p:nvSpPr>
        <p:spPr>
          <a:xfrm>
            <a:off x="467544" y="1131590"/>
            <a:ext cx="8229600" cy="4011910"/>
          </a:xfrm>
        </p:spPr>
        <p:txBody>
          <a:bodyPr>
            <a:normAutofit/>
          </a:bodyPr>
          <a:lstStyle/>
          <a:p>
            <a:pPr marL="1790700" indent="-892175">
              <a:buNone/>
            </a:pPr>
            <a:r>
              <a:rPr lang="zh-TW" altLang="zh-TW" dirty="0" smtClean="0"/>
              <a:t>（</a:t>
            </a:r>
            <a:r>
              <a:rPr lang="en-US" altLang="zh-TW" dirty="0"/>
              <a:t>1</a:t>
            </a:r>
            <a:r>
              <a:rPr lang="zh-TW" altLang="zh-TW" dirty="0"/>
              <a:t>）自主學習</a:t>
            </a:r>
            <a:r>
              <a:rPr lang="zh-TW" altLang="zh-TW" b="1" u="sng" dirty="0"/>
              <a:t>最後三周</a:t>
            </a:r>
            <a:r>
              <a:rPr lang="zh-TW" altLang="zh-TW" dirty="0"/>
              <a:t>，請同學依照抽籤順序</a:t>
            </a:r>
            <a:r>
              <a:rPr lang="zh-TW" altLang="zh-TW" b="1" u="sng" dirty="0"/>
              <a:t>上台報告最後成果</a:t>
            </a:r>
            <a:endParaRPr lang="en-US" altLang="zh-TW" b="1" u="sng" dirty="0"/>
          </a:p>
          <a:p>
            <a:pPr marL="1790700" indent="-892175">
              <a:buNone/>
            </a:pPr>
            <a:r>
              <a:rPr lang="zh-TW" altLang="zh-TW" dirty="0" smtClean="0"/>
              <a:t>（</a:t>
            </a:r>
            <a:r>
              <a:rPr lang="en-US" altLang="zh-TW" dirty="0" smtClean="0"/>
              <a:t>2</a:t>
            </a:r>
            <a:r>
              <a:rPr lang="zh-TW" altLang="zh-TW" dirty="0" smtClean="0"/>
              <a:t>）</a:t>
            </a:r>
            <a:r>
              <a:rPr lang="zh-TW" altLang="en-US" dirty="0" smtClean="0"/>
              <a:t>同學報告結束後，其餘人</a:t>
            </a:r>
            <a:r>
              <a:rPr lang="zh-TW" altLang="en-US" b="1" u="sng" dirty="0"/>
              <a:t>抽籤講評</a:t>
            </a:r>
            <a:endParaRPr lang="zh-TW" altLang="zh-TW" b="1" u="sng" dirty="0"/>
          </a:p>
          <a:p>
            <a:pPr marL="1790700" indent="-892175">
              <a:buNone/>
            </a:pPr>
            <a:r>
              <a:rPr lang="zh-TW" altLang="zh-TW" dirty="0" smtClean="0"/>
              <a:t>（</a:t>
            </a:r>
            <a:r>
              <a:rPr lang="en-US" altLang="zh-TW" dirty="0"/>
              <a:t>3</a:t>
            </a:r>
            <a:r>
              <a:rPr lang="zh-TW" altLang="zh-TW" dirty="0" smtClean="0"/>
              <a:t>）</a:t>
            </a:r>
            <a:r>
              <a:rPr lang="zh-TW" altLang="zh-TW" b="1" u="sng" dirty="0"/>
              <a:t>教師進行最後</a:t>
            </a:r>
            <a:r>
              <a:rPr lang="zh-TW" altLang="en-US" b="1" u="sng" dirty="0"/>
              <a:t>總結與</a:t>
            </a:r>
            <a:r>
              <a:rPr lang="zh-TW" altLang="zh-TW" b="1" u="sng" dirty="0"/>
              <a:t>講評</a:t>
            </a:r>
          </a:p>
          <a:p>
            <a:pPr marL="1790700" indent="-892175">
              <a:buNone/>
            </a:pPr>
            <a:r>
              <a:rPr lang="zh-TW" altLang="zh-TW" dirty="0" smtClean="0"/>
              <a:t>（</a:t>
            </a:r>
            <a:r>
              <a:rPr lang="en-US" altLang="zh-TW" dirty="0"/>
              <a:t>4</a:t>
            </a:r>
            <a:r>
              <a:rPr lang="zh-TW" altLang="zh-TW" dirty="0" smtClean="0"/>
              <a:t>）</a:t>
            </a:r>
            <a:r>
              <a:rPr lang="zh-TW" altLang="zh-TW" dirty="0"/>
              <a:t>請同學於學期結束</a:t>
            </a:r>
            <a:r>
              <a:rPr lang="zh-TW" altLang="zh-TW" dirty="0" smtClean="0"/>
              <a:t>前</a:t>
            </a:r>
            <a:r>
              <a:rPr lang="zh-TW" altLang="en-US" dirty="0" smtClean="0"/>
              <a:t>根據教師的講評與</a:t>
            </a:r>
            <a:r>
              <a:rPr lang="zh-TW" altLang="en-US" dirty="0"/>
              <a:t>修改</a:t>
            </a:r>
            <a:r>
              <a:rPr lang="zh-TW" altLang="zh-TW" b="1" u="sng" dirty="0"/>
              <a:t>上傳自主學習最後定案版</a:t>
            </a:r>
            <a:endParaRPr lang="en-US" altLang="zh-TW" b="1" u="sng" dirty="0"/>
          </a:p>
          <a:p>
            <a:pPr marL="1790700" indent="-892175">
              <a:buNone/>
            </a:pPr>
            <a:r>
              <a:rPr lang="en-US" altLang="zh-TW" dirty="0">
                <a:sym typeface="Wingdings" pitchFamily="2" charset="2"/>
              </a:rPr>
              <a:t></a:t>
            </a:r>
            <a:r>
              <a:rPr lang="zh-TW" altLang="en-US" b="1" u="sng" dirty="0">
                <a:sym typeface="Wingdings" pitchFamily="2" charset="2"/>
              </a:rPr>
              <a:t>在同儕共賞的激勵下盡善演出</a:t>
            </a:r>
            <a:endParaRPr lang="zh-TW" altLang="zh-TW" b="1" u="sng" dirty="0"/>
          </a:p>
          <a:p>
            <a:pPr marL="1881188" indent="-1076325"/>
            <a:endParaRPr lang="zh-TW" altLang="zh-TW" dirty="0"/>
          </a:p>
          <a:p>
            <a:pPr marL="1881188" indent="-1076325"/>
            <a:endParaRPr lang="zh-TW" altLang="en-US" dirty="0"/>
          </a:p>
        </p:txBody>
      </p:sp>
    </p:spTree>
    <p:extLst>
      <p:ext uri="{BB962C8B-B14F-4D97-AF65-F5344CB8AC3E}">
        <p14:creationId xmlns:p14="http://schemas.microsoft.com/office/powerpoint/2010/main" val="4462636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0"/>
            <a:ext cx="6804248" cy="510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7914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359"/>
            <a:ext cx="9144000" cy="5179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2339752" y="1707654"/>
            <a:ext cx="936104" cy="4320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1743658"/>
            <a:ext cx="328536"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818" b="13200"/>
          <a:stretch/>
        </p:blipFill>
        <p:spPr bwMode="auto">
          <a:xfrm>
            <a:off x="2483768" y="1767468"/>
            <a:ext cx="303002" cy="31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58728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1131590"/>
            <a:ext cx="8229600" cy="857250"/>
          </a:xfrm>
        </p:spPr>
        <p:txBody>
          <a:bodyPr>
            <a:normAutofit fontScale="90000"/>
          </a:bodyPr>
          <a:lstStyle/>
          <a:p>
            <a:r>
              <a:rPr lang="zh-TW" altLang="zh-TW" dirty="0"/>
              <a:t>一、</a:t>
            </a:r>
            <a:r>
              <a:rPr lang="zh-TW" altLang="en-US" dirty="0"/>
              <a:t>教師主</a:t>
            </a:r>
            <a:r>
              <a:rPr lang="zh-TW" altLang="en-US" dirty="0" smtClean="0"/>
              <a:t>場：</a:t>
            </a:r>
            <a:r>
              <a:rPr lang="zh-TW" altLang="zh-TW" dirty="0" smtClean="0"/>
              <a:t>自主</a:t>
            </a:r>
            <a:r>
              <a:rPr lang="zh-TW" altLang="zh-TW" dirty="0"/>
              <a:t>學習基本觀念介紹</a:t>
            </a:r>
            <a:br>
              <a:rPr lang="zh-TW" altLang="zh-TW" dirty="0"/>
            </a:br>
            <a:endParaRPr lang="zh-TW" altLang="en-US" dirty="0"/>
          </a:p>
        </p:txBody>
      </p:sp>
      <p:sp>
        <p:nvSpPr>
          <p:cNvPr id="3" name="內容版面配置區 2"/>
          <p:cNvSpPr>
            <a:spLocks noGrp="1"/>
          </p:cNvSpPr>
          <p:nvPr>
            <p:ph idx="1"/>
          </p:nvPr>
        </p:nvSpPr>
        <p:spPr>
          <a:xfrm>
            <a:off x="1691680" y="1777990"/>
            <a:ext cx="8229600" cy="3394472"/>
          </a:xfrm>
        </p:spPr>
        <p:txBody>
          <a:bodyPr/>
          <a:lstStyle/>
          <a:p>
            <a:pPr marL="0" indent="0">
              <a:buNone/>
            </a:pPr>
            <a:r>
              <a:rPr lang="en-US" altLang="zh-TW" dirty="0" smtClean="0"/>
              <a:t>2.</a:t>
            </a:r>
            <a:r>
              <a:rPr lang="zh-TW" altLang="en-US" dirty="0" smtClean="0"/>
              <a:t>指導方向</a:t>
            </a:r>
            <a:endParaRPr lang="en-US" altLang="zh-TW" dirty="0" smtClean="0"/>
          </a:p>
          <a:p>
            <a:pPr marL="0" indent="0">
              <a:buNone/>
            </a:pPr>
            <a:r>
              <a:rPr lang="zh-TW" altLang="zh-TW" dirty="0" smtClean="0"/>
              <a:t>（</a:t>
            </a:r>
            <a:r>
              <a:rPr lang="en-US" altLang="zh-TW" dirty="0" smtClean="0"/>
              <a:t>1</a:t>
            </a:r>
            <a:r>
              <a:rPr lang="zh-TW" altLang="zh-TW" dirty="0" smtClean="0"/>
              <a:t>）</a:t>
            </a:r>
            <a:r>
              <a:rPr lang="zh-TW" altLang="en-US" dirty="0" smtClean="0"/>
              <a:t>寫作</a:t>
            </a:r>
            <a:r>
              <a:rPr lang="zh-TW" altLang="en-US" dirty="0" smtClean="0"/>
              <a:t>目標</a:t>
            </a:r>
            <a:endParaRPr lang="en-US" altLang="zh-TW" dirty="0" smtClean="0"/>
          </a:p>
          <a:p>
            <a:pPr indent="644525">
              <a:buNone/>
            </a:pPr>
            <a:r>
              <a:rPr lang="zh-TW" altLang="zh-TW" dirty="0" smtClean="0"/>
              <a:t>專題報告</a:t>
            </a:r>
            <a:r>
              <a:rPr lang="zh-TW" altLang="en-US" dirty="0" smtClean="0"/>
              <a:t>、</a:t>
            </a:r>
            <a:r>
              <a:rPr lang="zh-TW" altLang="zh-TW" dirty="0" smtClean="0"/>
              <a:t>小論文（最高級）</a:t>
            </a:r>
            <a:endParaRPr lang="en-US" altLang="zh-TW" dirty="0" smtClean="0"/>
          </a:p>
          <a:p>
            <a:pPr indent="0">
              <a:buNone/>
            </a:pPr>
            <a:endParaRPr lang="zh-TW" altLang="zh-TW" dirty="0" smtClean="0"/>
          </a:p>
          <a:p>
            <a:endParaRPr lang="zh-TW" altLang="en-US" dirty="0"/>
          </a:p>
        </p:txBody>
      </p:sp>
    </p:spTree>
    <p:extLst>
      <p:ext uri="{BB962C8B-B14F-4D97-AF65-F5344CB8AC3E}">
        <p14:creationId xmlns:p14="http://schemas.microsoft.com/office/powerpoint/2010/main" val="2754979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5.</a:t>
            </a:r>
            <a:r>
              <a:rPr lang="zh-TW" altLang="zh-TW" dirty="0"/>
              <a:t>最終成果佳作</a:t>
            </a:r>
            <a:r>
              <a:rPr lang="zh-TW" altLang="zh-TW" dirty="0" smtClean="0"/>
              <a:t>收集</a:t>
            </a:r>
            <a:endParaRPr lang="zh-TW" altLang="en-US" dirty="0"/>
          </a:p>
        </p:txBody>
      </p:sp>
      <p:sp>
        <p:nvSpPr>
          <p:cNvPr id="3" name="內容版面配置區 2"/>
          <p:cNvSpPr>
            <a:spLocks noGrp="1"/>
          </p:cNvSpPr>
          <p:nvPr>
            <p:ph idx="1"/>
          </p:nvPr>
        </p:nvSpPr>
        <p:spPr/>
        <p:txBody>
          <a:bodyPr/>
          <a:lstStyle/>
          <a:p>
            <a:pPr marL="804863" indent="0">
              <a:buNone/>
            </a:pPr>
            <a:r>
              <a:rPr lang="zh-TW" altLang="zh-TW" dirty="0" smtClean="0"/>
              <a:t>（</a:t>
            </a:r>
            <a:r>
              <a:rPr lang="en-US" altLang="zh-TW" dirty="0"/>
              <a:t>1</a:t>
            </a:r>
            <a:r>
              <a:rPr lang="zh-TW" altLang="zh-TW" dirty="0"/>
              <a:t>）從中挑選佳作</a:t>
            </a:r>
            <a:r>
              <a:rPr lang="zh-TW" altLang="zh-TW" dirty="0" smtClean="0"/>
              <a:t>，</a:t>
            </a:r>
            <a:endParaRPr lang="en-US" altLang="zh-TW" dirty="0" smtClean="0"/>
          </a:p>
          <a:p>
            <a:pPr marL="1879600" indent="0">
              <a:buNone/>
            </a:pPr>
            <a:r>
              <a:rPr lang="zh-TW" altLang="zh-TW" dirty="0" smtClean="0"/>
              <a:t>報名</a:t>
            </a:r>
            <a:r>
              <a:rPr lang="zh-TW" altLang="zh-TW" dirty="0"/>
              <a:t>校內自主學習成果展。</a:t>
            </a:r>
          </a:p>
          <a:p>
            <a:pPr marL="804863" indent="0">
              <a:buNone/>
            </a:pPr>
            <a:r>
              <a:rPr lang="zh-TW" altLang="zh-TW" dirty="0"/>
              <a:t>（</a:t>
            </a:r>
            <a:r>
              <a:rPr lang="en-US" altLang="zh-TW" dirty="0"/>
              <a:t>2</a:t>
            </a:r>
            <a:r>
              <a:rPr lang="zh-TW" altLang="zh-TW" dirty="0"/>
              <a:t>）從中挑選認真積極同學</a:t>
            </a:r>
            <a:r>
              <a:rPr lang="zh-TW" altLang="zh-TW" dirty="0" smtClean="0"/>
              <a:t>，</a:t>
            </a:r>
            <a:endParaRPr lang="en-US" altLang="zh-TW" dirty="0" smtClean="0"/>
          </a:p>
          <a:p>
            <a:pPr marL="1879600" indent="0">
              <a:buNone/>
            </a:pPr>
            <a:r>
              <a:rPr lang="zh-TW" altLang="en-US" dirty="0" smtClean="0"/>
              <a:t>遊說其</a:t>
            </a:r>
            <a:r>
              <a:rPr lang="zh-TW" altLang="zh-TW" dirty="0" smtClean="0"/>
              <a:t>於</a:t>
            </a:r>
            <a:r>
              <a:rPr lang="zh-TW" altLang="zh-TW" dirty="0"/>
              <a:t>下學期嘗試挑戰小論文</a:t>
            </a:r>
            <a:r>
              <a:rPr lang="zh-TW" altLang="zh-TW" dirty="0" smtClean="0"/>
              <a:t>。</a:t>
            </a:r>
            <a:endParaRPr lang="en-US" altLang="zh-TW" dirty="0" smtClean="0"/>
          </a:p>
          <a:p>
            <a:pPr marL="804863" indent="0">
              <a:buNone/>
            </a:pPr>
            <a:r>
              <a:rPr lang="en-US" altLang="zh-TW" dirty="0">
                <a:sym typeface="Wingdings" pitchFamily="2" charset="2"/>
              </a:rPr>
              <a:t></a:t>
            </a:r>
            <a:r>
              <a:rPr lang="zh-TW" altLang="en-US" b="1" u="sng" dirty="0">
                <a:sym typeface="Wingdings" pitchFamily="2" charset="2"/>
              </a:rPr>
              <a:t>在自我期許的驅策下全力以赴</a:t>
            </a:r>
            <a:endParaRPr lang="zh-TW" altLang="zh-TW" b="1" u="sng" dirty="0"/>
          </a:p>
          <a:p>
            <a:pPr marL="1881188" indent="-1076325"/>
            <a:endParaRPr lang="zh-TW" altLang="zh-TW" dirty="0"/>
          </a:p>
          <a:p>
            <a:endParaRPr lang="zh-TW" altLang="en-US" dirty="0"/>
          </a:p>
        </p:txBody>
      </p:sp>
    </p:spTree>
    <p:extLst>
      <p:ext uri="{BB962C8B-B14F-4D97-AF65-F5344CB8AC3E}">
        <p14:creationId xmlns:p14="http://schemas.microsoft.com/office/powerpoint/2010/main" val="24375084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97"/>
            <a:ext cx="3888432"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5920" y="1497"/>
            <a:ext cx="3816424" cy="5168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標題 1"/>
          <p:cNvSpPr>
            <a:spLocks noGrp="1"/>
          </p:cNvSpPr>
          <p:nvPr>
            <p:ph type="title"/>
          </p:nvPr>
        </p:nvSpPr>
        <p:spPr>
          <a:xfrm>
            <a:off x="2339752" y="4234780"/>
            <a:ext cx="7704856" cy="857250"/>
          </a:xfrm>
        </p:spPr>
        <p:txBody>
          <a:bodyPr/>
          <a:lstStyle/>
          <a:p>
            <a:r>
              <a:rPr lang="zh-TW" altLang="en-US" dirty="0"/>
              <a:t>上</a:t>
            </a:r>
            <a:r>
              <a:rPr lang="zh-TW" altLang="en-US" dirty="0" smtClean="0"/>
              <a:t>學期</a:t>
            </a:r>
            <a:r>
              <a:rPr lang="en-US" altLang="zh-TW" dirty="0" smtClean="0"/>
              <a:t>(</a:t>
            </a:r>
            <a:r>
              <a:rPr lang="zh-TW" altLang="en-US" dirty="0" smtClean="0"/>
              <a:t>高二下</a:t>
            </a:r>
            <a:r>
              <a:rPr lang="en-US" altLang="zh-TW" dirty="0" smtClean="0"/>
              <a:t>)</a:t>
            </a:r>
            <a:r>
              <a:rPr lang="zh-TW" altLang="en-US" dirty="0" smtClean="0"/>
              <a:t>小論文作品一</a:t>
            </a:r>
            <a:endParaRPr lang="zh-TW" altLang="en-US" dirty="0"/>
          </a:p>
        </p:txBody>
      </p:sp>
    </p:spTree>
    <p:extLst>
      <p:ext uri="{BB962C8B-B14F-4D97-AF65-F5344CB8AC3E}">
        <p14:creationId xmlns:p14="http://schemas.microsoft.com/office/powerpoint/2010/main" val="21809401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dirty="0" smtClean="0"/>
              <a:t>	</a:t>
            </a:r>
            <a:endParaRPr lang="zh-TW" alt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0538"/>
            <a:ext cx="4032448" cy="5173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0862" y="-9371"/>
            <a:ext cx="3888432" cy="5152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標題 1"/>
          <p:cNvSpPr txBox="1">
            <a:spLocks/>
          </p:cNvSpPr>
          <p:nvPr/>
        </p:nvSpPr>
        <p:spPr>
          <a:xfrm>
            <a:off x="2339752" y="4234780"/>
            <a:ext cx="7704856" cy="857250"/>
          </a:xfrm>
          <a:prstGeom prst="rect">
            <a:avLst/>
          </a:prstGeom>
        </p:spPr>
        <p:txBody>
          <a:bodyPr vert="horz" lIns="91440" tIns="45720" rIns="91440" bIns="45720" rtlCol="0" anchor="ctr">
            <a:normAutofit/>
          </a:bodyPr>
          <a:lstStyle>
            <a:lvl1pPr marL="271463" indent="-271463" algn="l" defTabSz="914400" rtl="0" eaLnBrk="1" latinLnBrk="0" hangingPunct="1">
              <a:spcBef>
                <a:spcPct val="0"/>
              </a:spcBef>
              <a:buNone/>
              <a:defRPr sz="4100" b="1" kern="1200">
                <a:solidFill>
                  <a:schemeClr val="tx1"/>
                </a:solidFill>
                <a:latin typeface="微軟正黑體" pitchFamily="34" charset="-120"/>
                <a:ea typeface="微軟正黑體" pitchFamily="34" charset="-120"/>
                <a:cs typeface="+mj-cs"/>
              </a:defRPr>
            </a:lvl1pPr>
          </a:lstStyle>
          <a:p>
            <a:r>
              <a:rPr lang="zh-TW" altLang="en-US" dirty="0"/>
              <a:t>上</a:t>
            </a:r>
            <a:r>
              <a:rPr lang="zh-TW" altLang="en-US" dirty="0" smtClean="0"/>
              <a:t>學期</a:t>
            </a:r>
            <a:r>
              <a:rPr lang="en-US" altLang="zh-TW" dirty="0" smtClean="0"/>
              <a:t>(</a:t>
            </a:r>
            <a:r>
              <a:rPr lang="zh-TW" altLang="en-US" dirty="0" smtClean="0"/>
              <a:t>高二下</a:t>
            </a:r>
            <a:r>
              <a:rPr lang="en-US" altLang="zh-TW" dirty="0" smtClean="0"/>
              <a:t>)</a:t>
            </a:r>
            <a:r>
              <a:rPr lang="zh-TW" altLang="en-US" dirty="0" smtClean="0"/>
              <a:t>小論文作品二</a:t>
            </a:r>
            <a:endParaRPr lang="zh-TW" altLang="en-US" dirty="0"/>
          </a:p>
        </p:txBody>
      </p:sp>
    </p:spTree>
    <p:extLst>
      <p:ext uri="{BB962C8B-B14F-4D97-AF65-F5344CB8AC3E}">
        <p14:creationId xmlns:p14="http://schemas.microsoft.com/office/powerpoint/2010/main" val="1710368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512" y="-92546"/>
            <a:ext cx="2952328" cy="857250"/>
          </a:xfrm>
        </p:spPr>
        <p:txBody>
          <a:bodyPr>
            <a:normAutofit/>
          </a:bodyPr>
          <a:lstStyle/>
          <a:p>
            <a:r>
              <a:rPr lang="zh-TW" altLang="en-US" sz="3600" dirty="0" smtClean="0"/>
              <a:t>圖文創作作品</a:t>
            </a:r>
            <a:endParaRPr lang="zh-TW" altLang="en-US" sz="3600" dirty="0"/>
          </a:p>
        </p:txBody>
      </p:sp>
      <p:pic>
        <p:nvPicPr>
          <p:cNvPr id="2355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645668"/>
            <a:ext cx="2904855" cy="446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653438"/>
            <a:ext cx="3024336" cy="451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653438"/>
            <a:ext cx="2717339" cy="4459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99566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158698" y="1090354"/>
            <a:ext cx="6157718" cy="3785652"/>
          </a:xfrm>
          <a:prstGeom prst="rect">
            <a:avLst/>
          </a:prstGeom>
        </p:spPr>
        <p:txBody>
          <a:bodyPr wrap="square">
            <a:spAutoFit/>
          </a:bodyPr>
          <a:lstStyle/>
          <a:p>
            <a:r>
              <a:rPr lang="en-US" altLang="zh-TW" sz="3000" dirty="0" smtClean="0">
                <a:latin typeface="標楷體" pitchFamily="65" charset="-120"/>
                <a:ea typeface="標楷體" pitchFamily="65" charset="-120"/>
              </a:rPr>
              <a:t>1.</a:t>
            </a:r>
            <a:r>
              <a:rPr lang="zh-TW" altLang="zh-TW" sz="3000" dirty="0" smtClean="0">
                <a:latin typeface="標楷體" pitchFamily="65" charset="-120"/>
                <a:ea typeface="標楷體" pitchFamily="65" charset="-120"/>
              </a:rPr>
              <a:t>佳作觀摩與心得撰寫</a:t>
            </a:r>
            <a:endParaRPr lang="en-US" altLang="zh-TW" sz="3000" dirty="0" smtClean="0">
              <a:latin typeface="標楷體" pitchFamily="65" charset="-120"/>
              <a:ea typeface="標楷體" pitchFamily="65" charset="-120"/>
            </a:endParaRPr>
          </a:p>
          <a:p>
            <a:r>
              <a:rPr lang="en-US" altLang="zh-TW" sz="3000" dirty="0" smtClean="0">
                <a:latin typeface="標楷體" pitchFamily="65" charset="-120"/>
                <a:ea typeface="標楷體" pitchFamily="65" charset="-120"/>
              </a:rPr>
              <a:t>2.</a:t>
            </a:r>
            <a:r>
              <a:rPr lang="zh-TW" altLang="zh-TW" sz="3000" dirty="0" smtClean="0">
                <a:latin typeface="標楷體" pitchFamily="65" charset="-120"/>
                <a:ea typeface="標楷體" pitchFamily="65" charset="-120"/>
              </a:rPr>
              <a:t>訂定自主學習計畫</a:t>
            </a:r>
          </a:p>
          <a:p>
            <a:r>
              <a:rPr lang="en-US" altLang="zh-TW" sz="3000" dirty="0" smtClean="0">
                <a:latin typeface="標楷體" pitchFamily="65" charset="-120"/>
                <a:ea typeface="標楷體" pitchFamily="65" charset="-120"/>
              </a:rPr>
              <a:t>3.</a:t>
            </a:r>
            <a:r>
              <a:rPr lang="zh-TW" altLang="en-US" sz="3000" dirty="0" smtClean="0">
                <a:latin typeface="標楷體" pitchFamily="65" charset="-120"/>
                <a:ea typeface="標楷體" pitchFamily="65" charset="-120"/>
              </a:rPr>
              <a:t>學生</a:t>
            </a:r>
            <a:r>
              <a:rPr lang="zh-TW" altLang="zh-TW" sz="3000" dirty="0" smtClean="0">
                <a:latin typeface="標楷體" pitchFamily="65" charset="-120"/>
                <a:ea typeface="標楷體" pitchFamily="65" charset="-120"/>
              </a:rPr>
              <a:t>實際撰寫</a:t>
            </a:r>
            <a:r>
              <a:rPr lang="zh-TW" altLang="en-US" sz="3000" dirty="0" smtClean="0">
                <a:latin typeface="標楷體" pitchFamily="65" charset="-120"/>
                <a:ea typeface="標楷體" pitchFamily="65" charset="-120"/>
              </a:rPr>
              <a:t>與教師督導協助</a:t>
            </a:r>
            <a:endParaRPr lang="en-US" altLang="zh-TW" sz="3000" dirty="0" smtClean="0">
              <a:latin typeface="標楷體" pitchFamily="65" charset="-120"/>
              <a:ea typeface="標楷體" pitchFamily="65" charset="-120"/>
            </a:endParaRPr>
          </a:p>
          <a:p>
            <a:r>
              <a:rPr lang="en-US" altLang="zh-TW" sz="3000" b="1" dirty="0" smtClean="0">
                <a:latin typeface="標楷體" pitchFamily="65" charset="-120"/>
                <a:ea typeface="標楷體" pitchFamily="65" charset="-120"/>
                <a:sym typeface="Wingdings" pitchFamily="2" charset="2"/>
              </a:rPr>
              <a:t></a:t>
            </a:r>
            <a:r>
              <a:rPr lang="zh-TW" altLang="en-US" sz="3000" b="1" u="sng" dirty="0" smtClean="0">
                <a:latin typeface="標楷體" pitchFamily="65" charset="-120"/>
                <a:ea typeface="標楷體" pitchFamily="65" charset="-120"/>
                <a:sym typeface="Wingdings" pitchFamily="2" charset="2"/>
              </a:rPr>
              <a:t>在教師督促的壓力下咬牙寫出</a:t>
            </a:r>
            <a:endParaRPr lang="zh-TW" altLang="zh-TW" sz="3000" b="1" u="sng" dirty="0" smtClean="0">
              <a:latin typeface="標楷體" pitchFamily="65" charset="-120"/>
              <a:ea typeface="標楷體" pitchFamily="65" charset="-120"/>
            </a:endParaRPr>
          </a:p>
          <a:p>
            <a:r>
              <a:rPr lang="en-US" altLang="zh-TW" sz="3000" dirty="0" smtClean="0">
                <a:latin typeface="標楷體" pitchFamily="65" charset="-120"/>
                <a:ea typeface="標楷體" pitchFamily="65" charset="-120"/>
              </a:rPr>
              <a:t>4.</a:t>
            </a:r>
            <a:r>
              <a:rPr lang="zh-TW" altLang="zh-TW" sz="3000" dirty="0" smtClean="0">
                <a:latin typeface="標楷體" pitchFamily="65" charset="-120"/>
                <a:ea typeface="標楷體" pitchFamily="65" charset="-120"/>
              </a:rPr>
              <a:t>期末</a:t>
            </a:r>
            <a:r>
              <a:rPr lang="zh-TW" altLang="en-US" sz="3000" dirty="0" smtClean="0">
                <a:latin typeface="標楷體" pitchFamily="65" charset="-120"/>
                <a:ea typeface="標楷體" pitchFamily="65" charset="-120"/>
              </a:rPr>
              <a:t>成果分享</a:t>
            </a:r>
            <a:r>
              <a:rPr lang="zh-TW" altLang="zh-TW" sz="3000" dirty="0" smtClean="0">
                <a:latin typeface="標楷體" pitchFamily="65" charset="-120"/>
                <a:ea typeface="標楷體" pitchFamily="65" charset="-120"/>
              </a:rPr>
              <a:t>報告</a:t>
            </a:r>
            <a:endParaRPr lang="en-US" altLang="zh-TW" sz="3000" dirty="0" smtClean="0">
              <a:latin typeface="標楷體" pitchFamily="65" charset="-120"/>
              <a:ea typeface="標楷體" pitchFamily="65" charset="-120"/>
            </a:endParaRPr>
          </a:p>
          <a:p>
            <a:r>
              <a:rPr lang="en-US" altLang="zh-TW" sz="3000" dirty="0" smtClean="0">
                <a:latin typeface="標楷體" pitchFamily="65" charset="-120"/>
                <a:ea typeface="標楷體" pitchFamily="65" charset="-120"/>
                <a:sym typeface="Wingdings" pitchFamily="2" charset="2"/>
              </a:rPr>
              <a:t></a:t>
            </a:r>
            <a:r>
              <a:rPr lang="zh-TW" altLang="en-US" sz="3000" b="1" u="sng" dirty="0" smtClean="0">
                <a:latin typeface="標楷體" pitchFamily="65" charset="-120"/>
                <a:ea typeface="標楷體" pitchFamily="65" charset="-120"/>
                <a:sym typeface="Wingdings" pitchFamily="2" charset="2"/>
              </a:rPr>
              <a:t>在同儕共賞的激勵下盡善演出</a:t>
            </a:r>
            <a:endParaRPr lang="zh-TW" altLang="zh-TW" sz="3000" b="1" u="sng" dirty="0" smtClean="0">
              <a:latin typeface="標楷體" pitchFamily="65" charset="-120"/>
              <a:ea typeface="標楷體" pitchFamily="65" charset="-120"/>
            </a:endParaRPr>
          </a:p>
          <a:p>
            <a:r>
              <a:rPr lang="en-US" altLang="zh-TW" sz="3000" dirty="0" smtClean="0">
                <a:latin typeface="標楷體" pitchFamily="65" charset="-120"/>
                <a:ea typeface="標楷體" pitchFamily="65" charset="-120"/>
              </a:rPr>
              <a:t>5.</a:t>
            </a:r>
            <a:r>
              <a:rPr lang="zh-TW" altLang="zh-TW" sz="3000" dirty="0" smtClean="0">
                <a:latin typeface="標楷體" pitchFamily="65" charset="-120"/>
                <a:ea typeface="標楷體" pitchFamily="65" charset="-120"/>
              </a:rPr>
              <a:t>最終成果佳作收集</a:t>
            </a:r>
            <a:endParaRPr lang="en-US" altLang="zh-TW" sz="3000" dirty="0" smtClean="0">
              <a:latin typeface="標楷體" pitchFamily="65" charset="-120"/>
              <a:ea typeface="標楷體" pitchFamily="65" charset="-120"/>
            </a:endParaRPr>
          </a:p>
          <a:p>
            <a:r>
              <a:rPr lang="en-US" altLang="zh-TW" sz="3000" dirty="0" smtClean="0">
                <a:latin typeface="標楷體" pitchFamily="65" charset="-120"/>
                <a:ea typeface="標楷體" pitchFamily="65" charset="-120"/>
                <a:sym typeface="Wingdings" pitchFamily="2" charset="2"/>
              </a:rPr>
              <a:t></a:t>
            </a:r>
            <a:r>
              <a:rPr lang="zh-TW" altLang="en-US" sz="3000" b="1" u="sng" dirty="0" smtClean="0">
                <a:latin typeface="標楷體" pitchFamily="65" charset="-120"/>
                <a:ea typeface="標楷體" pitchFamily="65" charset="-120"/>
                <a:sym typeface="Wingdings" pitchFamily="2" charset="2"/>
              </a:rPr>
              <a:t>在自我期許的驅策下全力以赴</a:t>
            </a:r>
            <a:endParaRPr lang="zh-TW" altLang="zh-TW" sz="3000" b="1" u="sng" dirty="0">
              <a:latin typeface="標楷體" pitchFamily="65" charset="-120"/>
              <a:ea typeface="標楷體" pitchFamily="65" charset="-120"/>
            </a:endParaRPr>
          </a:p>
        </p:txBody>
      </p:sp>
      <p:sp>
        <p:nvSpPr>
          <p:cNvPr id="5" name="矩形 4"/>
          <p:cNvSpPr/>
          <p:nvPr/>
        </p:nvSpPr>
        <p:spPr>
          <a:xfrm>
            <a:off x="1403648" y="267494"/>
            <a:ext cx="4390946" cy="723275"/>
          </a:xfrm>
          <a:prstGeom prst="rect">
            <a:avLst/>
          </a:prstGeom>
        </p:spPr>
        <p:txBody>
          <a:bodyPr wrap="none">
            <a:spAutoFit/>
          </a:bodyPr>
          <a:lstStyle/>
          <a:p>
            <a:r>
              <a:rPr lang="zh-TW" altLang="zh-TW" sz="4100" b="1" dirty="0">
                <a:latin typeface="微軟正黑體" pitchFamily="34" charset="-120"/>
                <a:ea typeface="微軟正黑體" pitchFamily="34" charset="-120"/>
                <a:cs typeface="+mj-cs"/>
              </a:rPr>
              <a:t>二、學生實際操作</a:t>
            </a:r>
            <a:endParaRPr lang="zh-TW" altLang="en-US" sz="4100" b="1" dirty="0">
              <a:latin typeface="微軟正黑體" pitchFamily="34" charset="-120"/>
              <a:ea typeface="微軟正黑體" pitchFamily="34" charset="-120"/>
              <a:cs typeface="+mj-cs"/>
            </a:endParaRPr>
          </a:p>
        </p:txBody>
      </p:sp>
    </p:spTree>
    <p:extLst>
      <p:ext uri="{BB962C8B-B14F-4D97-AF65-F5344CB8AC3E}">
        <p14:creationId xmlns:p14="http://schemas.microsoft.com/office/powerpoint/2010/main" val="149605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9632" y="1707654"/>
            <a:ext cx="8229600" cy="857250"/>
          </a:xfrm>
        </p:spPr>
        <p:txBody>
          <a:bodyPr>
            <a:normAutofit/>
          </a:bodyPr>
          <a:lstStyle/>
          <a:p>
            <a:pPr marL="1616075" indent="-1616075"/>
            <a:r>
              <a:rPr lang="zh-TW" altLang="en-US" dirty="0"/>
              <a:t>參、強度要求</a:t>
            </a:r>
            <a:r>
              <a:rPr lang="zh-TW" altLang="en-US" dirty="0" smtClean="0"/>
              <a:t>原則：</a:t>
            </a:r>
            <a:endParaRPr lang="zh-TW" altLang="en-US" dirty="0"/>
          </a:p>
        </p:txBody>
      </p:sp>
      <p:sp>
        <p:nvSpPr>
          <p:cNvPr id="3" name="內容版面配置區 2"/>
          <p:cNvSpPr>
            <a:spLocks noGrp="1"/>
          </p:cNvSpPr>
          <p:nvPr>
            <p:ph idx="1"/>
          </p:nvPr>
        </p:nvSpPr>
        <p:spPr>
          <a:xfrm>
            <a:off x="971600" y="2571750"/>
            <a:ext cx="8229600" cy="864096"/>
          </a:xfrm>
        </p:spPr>
        <p:txBody>
          <a:bodyPr/>
          <a:lstStyle/>
          <a:p>
            <a:pPr marL="0" indent="0">
              <a:buNone/>
            </a:pPr>
            <a:r>
              <a:rPr lang="zh-TW" altLang="en-US" dirty="0"/>
              <a:t>依照學生</a:t>
            </a:r>
            <a:r>
              <a:rPr lang="zh-TW" altLang="en-US" dirty="0" smtClean="0"/>
              <a:t>特質給予</a:t>
            </a:r>
            <a:r>
              <a:rPr lang="zh-TW" altLang="en-US" dirty="0"/>
              <a:t>不同強度</a:t>
            </a:r>
            <a:r>
              <a:rPr lang="zh-TW" altLang="en-US" dirty="0" smtClean="0"/>
              <a:t>要求</a:t>
            </a:r>
            <a:endParaRPr lang="en-US" altLang="zh-TW" dirty="0" smtClean="0"/>
          </a:p>
          <a:p>
            <a:endParaRPr lang="zh-TW" altLang="en-US" dirty="0"/>
          </a:p>
        </p:txBody>
      </p:sp>
    </p:spTree>
    <p:extLst>
      <p:ext uri="{BB962C8B-B14F-4D97-AF65-F5344CB8AC3E}">
        <p14:creationId xmlns:p14="http://schemas.microsoft.com/office/powerpoint/2010/main" val="15857992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0"/>
            <a:ext cx="8229600" cy="857250"/>
          </a:xfrm>
        </p:spPr>
        <p:txBody>
          <a:bodyPr>
            <a:normAutofit/>
          </a:bodyPr>
          <a:lstStyle/>
          <a:p>
            <a:r>
              <a:rPr lang="zh-TW" altLang="zh-TW" dirty="0"/>
              <a:t>國文領頭羊</a:t>
            </a:r>
            <a:r>
              <a:rPr lang="en-US" altLang="zh-TW" dirty="0"/>
              <a:t>  </a:t>
            </a:r>
            <a:r>
              <a:rPr lang="zh-TW" altLang="zh-TW" dirty="0"/>
              <a:t>自主學習課程</a:t>
            </a:r>
            <a:r>
              <a:rPr lang="zh-TW" altLang="zh-TW" dirty="0" smtClean="0"/>
              <a:t>規劃</a:t>
            </a:r>
            <a:endParaRPr lang="zh-TW" altLang="en-US" dirty="0"/>
          </a:p>
        </p:txBody>
      </p:sp>
      <p:sp>
        <p:nvSpPr>
          <p:cNvPr id="3" name="內容版面配置區 2"/>
          <p:cNvSpPr>
            <a:spLocks noGrp="1"/>
          </p:cNvSpPr>
          <p:nvPr>
            <p:ph idx="1"/>
          </p:nvPr>
        </p:nvSpPr>
        <p:spPr>
          <a:xfrm>
            <a:off x="467544" y="771550"/>
            <a:ext cx="8640960" cy="4371950"/>
          </a:xfrm>
        </p:spPr>
        <p:txBody>
          <a:bodyPr>
            <a:normAutofit fontScale="92500" lnSpcReduction="10000"/>
          </a:bodyPr>
          <a:lstStyle/>
          <a:p>
            <a:pPr marL="0" indent="0">
              <a:buNone/>
            </a:pPr>
            <a:r>
              <a:rPr lang="zh-TW" altLang="zh-TW" b="1" dirty="0" smtClean="0"/>
              <a:t>（</a:t>
            </a:r>
            <a:r>
              <a:rPr lang="zh-TW" altLang="zh-TW" b="1" dirty="0"/>
              <a:t>一）上</a:t>
            </a:r>
            <a:r>
              <a:rPr lang="zh-TW" altLang="zh-TW" b="1" dirty="0" smtClean="0"/>
              <a:t>學期</a:t>
            </a:r>
            <a:endParaRPr lang="zh-TW" altLang="zh-TW" b="1" dirty="0"/>
          </a:p>
          <a:p>
            <a:pPr marL="0" indent="0">
              <a:buNone/>
            </a:pPr>
            <a:r>
              <a:rPr lang="en-US" altLang="zh-TW" dirty="0" smtClean="0"/>
              <a:t>1</a:t>
            </a:r>
            <a:r>
              <a:rPr lang="en-US" altLang="zh-TW" dirty="0" smtClean="0">
                <a:solidFill>
                  <a:srgbClr val="FF0000"/>
                </a:solidFill>
              </a:rPr>
              <a:t>.10/10</a:t>
            </a:r>
            <a:r>
              <a:rPr lang="zh-TW" altLang="zh-TW" dirty="0" smtClean="0">
                <a:solidFill>
                  <a:srgbClr val="FF0000"/>
                </a:solidFill>
              </a:rPr>
              <a:t>前</a:t>
            </a:r>
            <a:r>
              <a:rPr lang="zh-TW" altLang="en-US" dirty="0" smtClean="0">
                <a:solidFill>
                  <a:srgbClr val="FF0000"/>
                </a:solidFill>
              </a:rPr>
              <a:t>：</a:t>
            </a:r>
            <a:r>
              <a:rPr lang="zh-TW" altLang="zh-TW" dirty="0" smtClean="0">
                <a:solidFill>
                  <a:srgbClr val="FF0000"/>
                </a:solidFill>
              </a:rPr>
              <a:t>完成閱讀心得寫作</a:t>
            </a:r>
            <a:r>
              <a:rPr lang="zh-TW" altLang="zh-TW" dirty="0" smtClean="0"/>
              <a:t>，</a:t>
            </a:r>
            <a:r>
              <a:rPr lang="zh-TW" altLang="zh-TW" dirty="0"/>
              <a:t>並投稿</a:t>
            </a:r>
            <a:r>
              <a:rPr lang="en-US" altLang="zh-TW" dirty="0"/>
              <a:t>1101010</a:t>
            </a:r>
            <a:r>
              <a:rPr lang="zh-TW" altLang="zh-TW" dirty="0"/>
              <a:t>梯次全國高級中等學校閱讀心得寫作比賽</a:t>
            </a:r>
          </a:p>
          <a:p>
            <a:pPr marL="0" indent="0">
              <a:buNone/>
            </a:pPr>
            <a:r>
              <a:rPr lang="en-US" altLang="zh-TW" dirty="0"/>
              <a:t>2.10/10</a:t>
            </a:r>
            <a:r>
              <a:rPr lang="zh-TW" altLang="zh-TW" dirty="0"/>
              <a:t>到學期末，二到三人一組，著手開始小論文構思、找資料、架構論文與修改。</a:t>
            </a:r>
          </a:p>
          <a:p>
            <a:pPr marL="0" indent="0">
              <a:buNone/>
            </a:pPr>
            <a:r>
              <a:rPr lang="zh-TW" altLang="zh-TW" b="1" dirty="0"/>
              <a:t>（二）下學期</a:t>
            </a:r>
          </a:p>
          <a:p>
            <a:pPr marL="19050" indent="0">
              <a:buNone/>
            </a:pPr>
            <a:r>
              <a:rPr lang="en-US" altLang="zh-TW" dirty="0">
                <a:solidFill>
                  <a:srgbClr val="FF0000"/>
                </a:solidFill>
              </a:rPr>
              <a:t>1.03/15</a:t>
            </a:r>
            <a:r>
              <a:rPr lang="zh-TW" altLang="zh-TW" dirty="0" smtClean="0">
                <a:solidFill>
                  <a:srgbClr val="FF0000"/>
                </a:solidFill>
              </a:rPr>
              <a:t>前</a:t>
            </a:r>
            <a:r>
              <a:rPr lang="zh-TW" altLang="en-US" dirty="0" smtClean="0">
                <a:solidFill>
                  <a:srgbClr val="FF0000"/>
                </a:solidFill>
              </a:rPr>
              <a:t>：</a:t>
            </a:r>
            <a:r>
              <a:rPr lang="zh-TW" altLang="zh-TW" dirty="0" smtClean="0">
                <a:solidFill>
                  <a:srgbClr val="FF0000"/>
                </a:solidFill>
              </a:rPr>
              <a:t>完成</a:t>
            </a:r>
            <a:r>
              <a:rPr lang="zh-TW" altLang="zh-TW" dirty="0">
                <a:solidFill>
                  <a:srgbClr val="FF0000"/>
                </a:solidFill>
              </a:rPr>
              <a:t>小論文</a:t>
            </a:r>
            <a:r>
              <a:rPr lang="zh-TW" altLang="zh-TW" dirty="0"/>
              <a:t>，並投稿</a:t>
            </a:r>
            <a:r>
              <a:rPr lang="en-US" altLang="zh-TW" dirty="0"/>
              <a:t>1110315</a:t>
            </a:r>
            <a:r>
              <a:rPr lang="zh-TW" altLang="zh-TW" dirty="0"/>
              <a:t>梯次全國高級中等學校小論文寫作比賽</a:t>
            </a:r>
            <a:r>
              <a:rPr lang="zh-TW" altLang="zh-TW" dirty="0" smtClean="0"/>
              <a:t>。</a:t>
            </a:r>
            <a:endParaRPr lang="en-US" altLang="zh-TW" dirty="0" smtClean="0"/>
          </a:p>
          <a:p>
            <a:pPr marL="19050" indent="0">
              <a:buNone/>
            </a:pPr>
            <a:r>
              <a:rPr lang="en-US" altLang="zh-TW" dirty="0" smtClean="0">
                <a:solidFill>
                  <a:srgbClr val="FF0000"/>
                </a:solidFill>
              </a:rPr>
              <a:t>2.03/15</a:t>
            </a:r>
            <a:r>
              <a:rPr lang="zh-TW" altLang="en-US" dirty="0" smtClean="0">
                <a:solidFill>
                  <a:srgbClr val="FF0000"/>
                </a:solidFill>
              </a:rPr>
              <a:t>後</a:t>
            </a:r>
            <a:r>
              <a:rPr lang="zh-TW" altLang="zh-TW" dirty="0" smtClean="0">
                <a:solidFill>
                  <a:srgbClr val="FF0000"/>
                </a:solidFill>
              </a:rPr>
              <a:t>進行</a:t>
            </a:r>
            <a:r>
              <a:rPr lang="zh-TW" altLang="zh-TW" dirty="0">
                <a:solidFill>
                  <a:srgbClr val="FF0000"/>
                </a:solidFill>
              </a:rPr>
              <a:t>圖文創作</a:t>
            </a:r>
            <a:r>
              <a:rPr lang="zh-TW" altLang="zh-TW" dirty="0" smtClean="0">
                <a:solidFill>
                  <a:srgbClr val="FF0000"/>
                </a:solidFill>
              </a:rPr>
              <a:t>練習</a:t>
            </a:r>
            <a:r>
              <a:rPr lang="zh-TW" altLang="en-US" dirty="0" smtClean="0"/>
              <a:t>，投稿靜思湖文學獎</a:t>
            </a:r>
            <a:r>
              <a:rPr lang="zh-TW" altLang="zh-TW" dirty="0" smtClean="0"/>
              <a:t>。</a:t>
            </a:r>
            <a:endParaRPr lang="zh-TW" altLang="zh-TW" dirty="0"/>
          </a:p>
        </p:txBody>
      </p:sp>
    </p:spTree>
    <p:extLst>
      <p:ext uri="{BB962C8B-B14F-4D97-AF65-F5344CB8AC3E}">
        <p14:creationId xmlns:p14="http://schemas.microsoft.com/office/powerpoint/2010/main" val="6239601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0"/>
            <a:ext cx="9289031"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91311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987574"/>
            <a:ext cx="8229600" cy="857250"/>
          </a:xfrm>
        </p:spPr>
        <p:txBody>
          <a:bodyPr>
            <a:normAutofit fontScale="90000"/>
          </a:bodyPr>
          <a:lstStyle/>
          <a:p>
            <a:pPr indent="-1588"/>
            <a:r>
              <a:rPr lang="zh-TW" altLang="en-US" dirty="0" smtClean="0"/>
              <a:t>自主學習指導</a:t>
            </a:r>
            <a:r>
              <a:rPr lang="en-US" altLang="zh-TW" dirty="0"/>
              <a:t/>
            </a:r>
            <a:br>
              <a:rPr lang="en-US" altLang="zh-TW" dirty="0"/>
            </a:br>
            <a:r>
              <a:rPr lang="zh-TW" altLang="en-US" dirty="0" smtClean="0"/>
              <a:t>其實，就是一場說服的過程</a:t>
            </a:r>
            <a:r>
              <a:rPr lang="zh-TW" altLang="en-US" dirty="0"/>
              <a:t>：</a:t>
            </a:r>
          </a:p>
        </p:txBody>
      </p:sp>
      <p:sp>
        <p:nvSpPr>
          <p:cNvPr id="3" name="內容版面配置區 2"/>
          <p:cNvSpPr>
            <a:spLocks noGrp="1"/>
          </p:cNvSpPr>
          <p:nvPr>
            <p:ph idx="1"/>
          </p:nvPr>
        </p:nvSpPr>
        <p:spPr>
          <a:xfrm>
            <a:off x="1691680" y="2283718"/>
            <a:ext cx="6336704" cy="2478906"/>
          </a:xfrm>
        </p:spPr>
        <p:txBody>
          <a:bodyPr>
            <a:normAutofit/>
          </a:bodyPr>
          <a:lstStyle/>
          <a:p>
            <a:pPr marL="0" indent="0">
              <a:buNone/>
            </a:pPr>
            <a:r>
              <a:rPr lang="zh-TW" altLang="en-US" b="1" dirty="0"/>
              <a:t>析之以</a:t>
            </a:r>
            <a:r>
              <a:rPr lang="zh-TW" altLang="en-US" b="1" dirty="0" smtClean="0"/>
              <a:t>理：曉</a:t>
            </a:r>
            <a:r>
              <a:rPr lang="zh-TW" altLang="en-US" b="1" u="sng" dirty="0" smtClean="0"/>
              <a:t>非</a:t>
            </a:r>
            <a:r>
              <a:rPr lang="zh-TW" altLang="en-US" b="1" u="sng" dirty="0"/>
              <a:t>做不可之</a:t>
            </a:r>
            <a:r>
              <a:rPr lang="zh-TW" altLang="en-US" b="1" u="sng" dirty="0" smtClean="0"/>
              <a:t>動機</a:t>
            </a:r>
            <a:r>
              <a:rPr lang="en-US" altLang="zh-TW" b="1" u="sng" dirty="0" smtClean="0"/>
              <a:t/>
            </a:r>
            <a:br>
              <a:rPr lang="en-US" altLang="zh-TW" b="1" u="sng" dirty="0" smtClean="0"/>
            </a:br>
            <a:r>
              <a:rPr lang="zh-TW" altLang="en-US" b="1" dirty="0"/>
              <a:t>明之以</a:t>
            </a:r>
            <a:r>
              <a:rPr lang="zh-TW" altLang="en-US" b="1" dirty="0"/>
              <a:t>方：予</a:t>
            </a:r>
            <a:r>
              <a:rPr lang="zh-TW" altLang="en-US" b="1" u="sng" dirty="0"/>
              <a:t>切實可行之</a:t>
            </a:r>
            <a:r>
              <a:rPr lang="zh-TW" altLang="en-US" b="1" u="sng" dirty="0" smtClean="0"/>
              <a:t>途徑</a:t>
            </a:r>
            <a:r>
              <a:rPr lang="zh-TW" altLang="en-US" b="1" dirty="0"/>
              <a:t/>
            </a:r>
            <a:br>
              <a:rPr lang="zh-TW" altLang="en-US" b="1" dirty="0"/>
            </a:br>
            <a:r>
              <a:rPr lang="zh-TW" altLang="en-US" b="1" dirty="0"/>
              <a:t>威之以</a:t>
            </a:r>
            <a:r>
              <a:rPr lang="zh-TW" altLang="en-US" b="1" dirty="0" smtClean="0"/>
              <a:t>嚴：成</a:t>
            </a:r>
            <a:r>
              <a:rPr lang="zh-TW" altLang="en-US" b="1" u="sng" dirty="0"/>
              <a:t>迫於師長之敬畏</a:t>
            </a:r>
            <a:r>
              <a:rPr lang="zh-TW" altLang="en-US" b="1" dirty="0"/>
              <a:t/>
            </a:r>
            <a:br>
              <a:rPr lang="zh-TW" altLang="en-US" b="1" dirty="0"/>
            </a:br>
            <a:r>
              <a:rPr lang="zh-TW" altLang="en-US" b="1" dirty="0"/>
              <a:t>動之以</a:t>
            </a:r>
            <a:r>
              <a:rPr lang="zh-TW" altLang="en-US" b="1" dirty="0" smtClean="0"/>
              <a:t>情：</a:t>
            </a:r>
            <a:r>
              <a:rPr lang="zh-TW" altLang="en-US" b="1" dirty="0"/>
              <a:t>啟</a:t>
            </a:r>
            <a:r>
              <a:rPr lang="zh-TW" altLang="en-US" b="1" u="sng" dirty="0"/>
              <a:t>發自內心之期許</a:t>
            </a:r>
          </a:p>
        </p:txBody>
      </p:sp>
    </p:spTree>
    <p:extLst>
      <p:ext uri="{BB962C8B-B14F-4D97-AF65-F5344CB8AC3E}">
        <p14:creationId xmlns:p14="http://schemas.microsoft.com/office/powerpoint/2010/main" val="15334882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635646"/>
            <a:ext cx="6380633" cy="2060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50406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457200" y="51470"/>
            <a:ext cx="8229600" cy="857250"/>
          </a:xfrm>
        </p:spPr>
        <p:txBody>
          <a:bodyPr>
            <a:normAutofit/>
          </a:bodyPr>
          <a:lstStyle/>
          <a:p>
            <a:r>
              <a:rPr lang="zh-TW" altLang="en-US" dirty="0" smtClean="0"/>
              <a:t>報告</a:t>
            </a:r>
            <a:r>
              <a:rPr lang="zh-TW" altLang="zh-TW" dirty="0" smtClean="0"/>
              <a:t>種類</a:t>
            </a:r>
            <a:r>
              <a:rPr lang="zh-TW" altLang="en-US" dirty="0" smtClean="0"/>
              <a:t>：</a:t>
            </a:r>
            <a:r>
              <a:rPr lang="zh-TW" altLang="zh-TW" dirty="0" smtClean="0"/>
              <a:t>專題</a:t>
            </a:r>
            <a:r>
              <a:rPr lang="zh-TW" altLang="zh-TW" dirty="0"/>
              <a:t>報告、小論文</a:t>
            </a:r>
            <a:endParaRPr lang="zh-TW" altLang="en-US" dirty="0"/>
          </a:p>
        </p:txBody>
      </p:sp>
      <p:sp>
        <p:nvSpPr>
          <p:cNvPr id="5" name="內容版面配置區 4"/>
          <p:cNvSpPr>
            <a:spLocks noGrp="1"/>
          </p:cNvSpPr>
          <p:nvPr>
            <p:ph idx="1"/>
          </p:nvPr>
        </p:nvSpPr>
        <p:spPr/>
        <p:txBody>
          <a:bodyPr/>
          <a:lstStyle/>
          <a:p>
            <a:endParaRPr lang="zh-TW"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3558"/>
            <a:ext cx="9144000" cy="429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8"/>
          <p:cNvSpPr/>
          <p:nvPr/>
        </p:nvSpPr>
        <p:spPr>
          <a:xfrm>
            <a:off x="539552" y="2427734"/>
            <a:ext cx="1080120" cy="5040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1835696" y="2427734"/>
            <a:ext cx="1152128" cy="4874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647564" y="3835070"/>
            <a:ext cx="864096" cy="5040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1907704" y="3835070"/>
            <a:ext cx="792088" cy="5040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7884368" y="4011910"/>
            <a:ext cx="1152128" cy="57606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7735172" y="2139702"/>
            <a:ext cx="1301324" cy="7920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2587080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9512" y="1563638"/>
            <a:ext cx="8229600" cy="857250"/>
          </a:xfrm>
        </p:spPr>
        <p:txBody>
          <a:bodyPr>
            <a:noAutofit/>
          </a:bodyPr>
          <a:lstStyle/>
          <a:p>
            <a:pPr marL="0" indent="0"/>
            <a:r>
              <a:rPr lang="en-US" altLang="zh-TW" sz="3600" b="0" dirty="0"/>
              <a:t/>
            </a:r>
            <a:br>
              <a:rPr lang="en-US" altLang="zh-TW" sz="3600" b="0" dirty="0"/>
            </a:br>
            <a:r>
              <a:rPr lang="zh-TW" altLang="zh-TW" sz="3600" b="0" dirty="0" smtClean="0"/>
              <a:t>（</a:t>
            </a:r>
            <a:r>
              <a:rPr lang="en-US" altLang="zh-TW" sz="3600" b="0" dirty="0" smtClean="0"/>
              <a:t>2</a:t>
            </a:r>
            <a:r>
              <a:rPr lang="zh-TW" altLang="zh-TW" sz="3600" b="0" dirty="0" smtClean="0"/>
              <a:t>）</a:t>
            </a:r>
            <a:r>
              <a:rPr lang="zh-TW" altLang="zh-TW" sz="3600" dirty="0"/>
              <a:t>佳作</a:t>
            </a:r>
            <a:r>
              <a:rPr lang="zh-TW" altLang="zh-TW" sz="3600" dirty="0" smtClean="0"/>
              <a:t>欣賞</a:t>
            </a:r>
            <a:r>
              <a:rPr lang="zh-TW" altLang="en-US" sz="3600" dirty="0" smtClean="0"/>
              <a:t>引導    </a:t>
            </a:r>
            <a:r>
              <a:rPr lang="en-US" altLang="zh-TW" sz="3600" dirty="0" smtClean="0"/>
              <a:t>WORD</a:t>
            </a:r>
            <a:r>
              <a:rPr lang="zh-TW" altLang="en-US" sz="3600" dirty="0" smtClean="0"/>
              <a:t>版</a:t>
            </a:r>
            <a:endParaRPr lang="zh-TW" altLang="en-US" sz="3600" dirty="0"/>
          </a:p>
        </p:txBody>
      </p:sp>
      <p:sp>
        <p:nvSpPr>
          <p:cNvPr id="3" name="內容版面配置區 2"/>
          <p:cNvSpPr>
            <a:spLocks noGrp="1"/>
          </p:cNvSpPr>
          <p:nvPr>
            <p:ph idx="1"/>
          </p:nvPr>
        </p:nvSpPr>
        <p:spPr>
          <a:xfrm>
            <a:off x="1170738" y="2787774"/>
            <a:ext cx="7992888" cy="1512168"/>
          </a:xfrm>
        </p:spPr>
        <p:txBody>
          <a:bodyPr/>
          <a:lstStyle/>
          <a:p>
            <a:pPr marL="0" indent="0">
              <a:buNone/>
            </a:pPr>
            <a:r>
              <a:rPr lang="zh-TW" altLang="en-US" dirty="0" smtClean="0"/>
              <a:t>以三到五篇對照組與實驗組的作品對比</a:t>
            </a:r>
            <a:endParaRPr lang="en-US" altLang="zh-TW" dirty="0" smtClean="0"/>
          </a:p>
          <a:p>
            <a:pPr marL="0" indent="0">
              <a:buNone/>
            </a:pPr>
            <a:r>
              <a:rPr lang="zh-TW" altLang="en-US" dirty="0" smtClean="0"/>
              <a:t>比較其主題、架構、報告格式等面向的差異</a:t>
            </a:r>
            <a:endParaRPr lang="zh-TW" altLang="en-US" dirty="0"/>
          </a:p>
        </p:txBody>
      </p:sp>
    </p:spTree>
    <p:extLst>
      <p:ext uri="{BB962C8B-B14F-4D97-AF65-F5344CB8AC3E}">
        <p14:creationId xmlns:p14="http://schemas.microsoft.com/office/powerpoint/2010/main" val="2679930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172" y="51470"/>
            <a:ext cx="4206812" cy="5082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074" y="51471"/>
            <a:ext cx="4115398" cy="5082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26326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560" y="1203598"/>
            <a:ext cx="8229600" cy="857250"/>
          </a:xfrm>
        </p:spPr>
        <p:txBody>
          <a:bodyPr>
            <a:normAutofit fontScale="90000"/>
          </a:bodyPr>
          <a:lstStyle/>
          <a:p>
            <a:r>
              <a:rPr lang="en-US" altLang="zh-TW" dirty="0"/>
              <a:t>3.</a:t>
            </a:r>
            <a:r>
              <a:rPr lang="zh-TW" altLang="zh-TW" dirty="0"/>
              <a:t>佳作</a:t>
            </a:r>
            <a:r>
              <a:rPr lang="zh-TW" altLang="zh-TW" dirty="0" smtClean="0"/>
              <a:t>欣賞</a:t>
            </a:r>
            <a:r>
              <a:rPr lang="zh-TW" altLang="en-US" dirty="0" smtClean="0"/>
              <a:t>引導</a:t>
            </a:r>
            <a:r>
              <a:rPr lang="en-US" altLang="zh-TW" dirty="0"/>
              <a:t/>
            </a:r>
            <a:br>
              <a:rPr lang="en-US" altLang="zh-TW" dirty="0"/>
            </a:br>
            <a:r>
              <a:rPr lang="zh-TW" altLang="en-US" dirty="0"/>
              <a:t>                 專題報告</a:t>
            </a:r>
            <a:r>
              <a:rPr lang="en-US" altLang="zh-TW" dirty="0"/>
              <a:t>(PPT</a:t>
            </a:r>
            <a:r>
              <a:rPr lang="zh-TW" altLang="en-US" dirty="0"/>
              <a:t>版</a:t>
            </a:r>
            <a:r>
              <a:rPr lang="en-US" altLang="zh-TW" dirty="0"/>
              <a:t>)</a:t>
            </a:r>
            <a:endParaRPr lang="zh-TW" altLang="en-US" dirty="0"/>
          </a:p>
        </p:txBody>
      </p:sp>
      <p:sp>
        <p:nvSpPr>
          <p:cNvPr id="3" name="內容版面配置區 2"/>
          <p:cNvSpPr>
            <a:spLocks noGrp="1"/>
          </p:cNvSpPr>
          <p:nvPr>
            <p:ph idx="1"/>
          </p:nvPr>
        </p:nvSpPr>
        <p:spPr>
          <a:xfrm>
            <a:off x="914400" y="2355726"/>
            <a:ext cx="8229600" cy="2160240"/>
          </a:xfrm>
        </p:spPr>
        <p:txBody>
          <a:bodyPr/>
          <a:lstStyle/>
          <a:p>
            <a:pPr marL="0" indent="0">
              <a:buNone/>
            </a:pPr>
            <a:r>
              <a:rPr lang="zh-TW" altLang="en-US" dirty="0" smtClean="0"/>
              <a:t>除其</a:t>
            </a:r>
            <a:r>
              <a:rPr lang="zh-TW" altLang="en-US" dirty="0"/>
              <a:t>主題、架構、報告格式等</a:t>
            </a:r>
            <a:r>
              <a:rPr lang="zh-TW" altLang="en-US" dirty="0" smtClean="0"/>
              <a:t>面向外</a:t>
            </a:r>
            <a:endParaRPr lang="en-US" altLang="zh-TW" dirty="0" smtClean="0"/>
          </a:p>
          <a:p>
            <a:pPr marL="0" indent="0">
              <a:buNone/>
            </a:pPr>
            <a:r>
              <a:rPr lang="zh-TW" altLang="en-US" dirty="0"/>
              <a:t>亦</a:t>
            </a:r>
            <a:r>
              <a:rPr lang="zh-TW" altLang="en-US" dirty="0" smtClean="0"/>
              <a:t>須觀察學習其背景設計、配色、字體大小、構圖、留白等面向</a:t>
            </a:r>
            <a:endParaRPr lang="zh-TW" altLang="en-US" dirty="0"/>
          </a:p>
        </p:txBody>
      </p:sp>
    </p:spTree>
    <p:extLst>
      <p:ext uri="{BB962C8B-B14F-4D97-AF65-F5344CB8AC3E}">
        <p14:creationId xmlns:p14="http://schemas.microsoft.com/office/powerpoint/2010/main" val="34756777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588224"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標題 1"/>
          <p:cNvSpPr txBox="1">
            <a:spLocks/>
          </p:cNvSpPr>
          <p:nvPr/>
        </p:nvSpPr>
        <p:spPr>
          <a:xfrm>
            <a:off x="7020272" y="2211710"/>
            <a:ext cx="2448272" cy="857250"/>
          </a:xfrm>
          <a:prstGeom prst="rect">
            <a:avLst/>
          </a:prstGeom>
        </p:spPr>
        <p:txBody>
          <a:bodyPr vert="horz" lIns="91440" tIns="45720" rIns="91440" bIns="45720" rtlCol="0" anchor="ctr">
            <a:normAutofit/>
          </a:bodyPr>
          <a:lstStyle>
            <a:lvl1pPr marL="271463" indent="-271463" algn="l" defTabSz="914400" rtl="0" eaLnBrk="1" latinLnBrk="0" hangingPunct="1">
              <a:spcBef>
                <a:spcPct val="0"/>
              </a:spcBef>
              <a:buNone/>
              <a:defRPr sz="4100" b="1" kern="1200">
                <a:solidFill>
                  <a:schemeClr val="tx1"/>
                </a:solidFill>
                <a:latin typeface="微軟正黑體" pitchFamily="34" charset="-120"/>
                <a:ea typeface="微軟正黑體" pitchFamily="34" charset="-120"/>
                <a:cs typeface="+mj-cs"/>
              </a:defRPr>
            </a:lvl1pPr>
          </a:lstStyle>
          <a:p>
            <a:r>
              <a:rPr lang="zh-TW" altLang="en-US" smtClean="0"/>
              <a:t>對照組</a:t>
            </a:r>
            <a:endParaRPr lang="zh-TW" altLang="en-US" dirty="0"/>
          </a:p>
        </p:txBody>
      </p:sp>
    </p:spTree>
    <p:extLst>
      <p:ext uri="{BB962C8B-B14F-4D97-AF65-F5344CB8AC3E}">
        <p14:creationId xmlns:p14="http://schemas.microsoft.com/office/powerpoint/2010/main" val="2762978962"/>
      </p:ext>
    </p:extLst>
  </p:cSld>
  <p:clrMapOvr>
    <a:masterClrMapping/>
  </p:clrMapOvr>
  <p:timing>
    <p:tnLst>
      <p:par>
        <p:cTn id="1" dur="indefinite" restart="never" nodeType="tmRoot"/>
      </p:par>
    </p:tnLst>
  </p:timing>
</p:sld>
</file>

<file path=ppt/theme/theme1.xml><?xml version="1.0" encoding="utf-8"?>
<a:theme xmlns:a="http://schemas.openxmlformats.org/drawingml/2006/main" name="202304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20230415</Template>
  <TotalTime>8701</TotalTime>
  <Words>1180</Words>
  <Application>Microsoft Office PowerPoint</Application>
  <PresentationFormat>如螢幕大小 (16:9)</PresentationFormat>
  <Paragraphs>128</Paragraphs>
  <Slides>49</Slides>
  <Notes>0</Notes>
  <HiddenSlides>0</HiddenSlides>
  <MMClips>0</MMClips>
  <ScaleCrop>false</ScaleCrop>
  <HeadingPairs>
    <vt:vector size="4" baseType="variant">
      <vt:variant>
        <vt:lpstr>佈景主題</vt:lpstr>
      </vt:variant>
      <vt:variant>
        <vt:i4>1</vt:i4>
      </vt:variant>
      <vt:variant>
        <vt:lpstr>投影片標題</vt:lpstr>
      </vt:variant>
      <vt:variant>
        <vt:i4>49</vt:i4>
      </vt:variant>
    </vt:vector>
  </HeadingPairs>
  <TitlesOfParts>
    <vt:vector size="50" baseType="lpstr">
      <vt:lpstr>20230415</vt:lpstr>
      <vt:lpstr>自主學習作法觀摩分享</vt:lpstr>
      <vt:lpstr>自主學習指導作法分享</vt:lpstr>
      <vt:lpstr>一、教師主場：自主學習基本觀念介紹 </vt:lpstr>
      <vt:lpstr>一、教師主場：自主學習基本觀念介紹 </vt:lpstr>
      <vt:lpstr>報告種類：專題報告、小論文</vt:lpstr>
      <vt:lpstr> （2）佳作欣賞引導    WORD版</vt:lpstr>
      <vt:lpstr>PowerPoint 簡報</vt:lpstr>
      <vt:lpstr>3.佳作欣賞引導                  專題報告(PPT版)</vt:lpstr>
      <vt:lpstr>PowerPoint 簡報</vt:lpstr>
      <vt:lpstr>PowerPoint 簡報</vt:lpstr>
      <vt:lpstr>PowerPoint 簡報</vt:lpstr>
      <vt:lpstr>PowerPoint 簡報</vt:lpstr>
      <vt:lpstr>PowerPoint 簡報</vt:lpstr>
      <vt:lpstr>一、教師主場：自主學習基本觀念介紹 </vt:lpstr>
      <vt:lpstr>PowerPoint 簡報</vt:lpstr>
      <vt:lpstr>在Classroom開一個自主學習資料夾上傳作業</vt:lpstr>
      <vt:lpstr>1.佳作觀摩與心得撰寫</vt:lpstr>
      <vt:lpstr>PowerPoint 簡報</vt:lpstr>
      <vt:lpstr>自主學習佳作觀摩心得</vt:lpstr>
      <vt:lpstr>教師針對學生心得給予回饋</vt:lpstr>
      <vt:lpstr>PowerPoint 簡報</vt:lpstr>
      <vt:lpstr>PowerPoint 簡報</vt:lpstr>
      <vt:lpstr>2.訂定自主學習計畫</vt:lpstr>
      <vt:lpstr>3.學生實際撰寫與教師督導協助</vt:lpstr>
      <vt:lpstr>PowerPoint 簡報</vt:lpstr>
      <vt:lpstr>3.學生實際撰寫與教師督導協助</vt:lpstr>
      <vt:lpstr>3.學生實際撰寫與教師督導協助</vt:lpstr>
      <vt:lpstr>教師指導與建議範例一                           手寫紀錄版</vt:lpstr>
      <vt:lpstr>將寫作建議依日期、座號手寫紀錄</vt:lpstr>
      <vt:lpstr>PowerPoint 簡報</vt:lpstr>
      <vt:lpstr>PowerPoint 簡報</vt:lpstr>
      <vt:lpstr>教師指導與建議範例二           Classroom留言板紀錄版</vt:lpstr>
      <vt:lpstr>2號： 遊戲公司的行銷策略</vt:lpstr>
      <vt:lpstr>PowerPoint 簡報</vt:lpstr>
      <vt:lpstr>PowerPoint 簡報</vt:lpstr>
      <vt:lpstr>期待~有朝一日能夠 在教師和藹的叮嚀下 從容體悟</vt:lpstr>
      <vt:lpstr>4.期末成果分享報告</vt:lpstr>
      <vt:lpstr>PowerPoint 簡報</vt:lpstr>
      <vt:lpstr>PowerPoint 簡報</vt:lpstr>
      <vt:lpstr>5.最終成果佳作收集</vt:lpstr>
      <vt:lpstr>上學期(高二下)小論文作品一</vt:lpstr>
      <vt:lpstr>PowerPoint 簡報</vt:lpstr>
      <vt:lpstr>圖文創作作品</vt:lpstr>
      <vt:lpstr>PowerPoint 簡報</vt:lpstr>
      <vt:lpstr>參、強度要求原則：</vt:lpstr>
      <vt:lpstr>國文領頭羊  自主學習課程規劃</vt:lpstr>
      <vt:lpstr>PowerPoint 簡報</vt:lpstr>
      <vt:lpstr>自主學習指導 其實，就是一場說服的過程：</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user</cp:lastModifiedBy>
  <cp:revision>86</cp:revision>
  <dcterms:created xsi:type="dcterms:W3CDTF">2025-11-04T08:05:08Z</dcterms:created>
  <dcterms:modified xsi:type="dcterms:W3CDTF">2025-11-19T01:11:23Z</dcterms:modified>
</cp:coreProperties>
</file>