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68" r:id="rId5"/>
    <p:sldId id="259" r:id="rId6"/>
    <p:sldId id="301" r:id="rId7"/>
    <p:sldId id="303" r:id="rId8"/>
    <p:sldId id="304" r:id="rId9"/>
    <p:sldId id="302" r:id="rId10"/>
    <p:sldId id="305" r:id="rId11"/>
    <p:sldId id="306" r:id="rId12"/>
    <p:sldId id="307" r:id="rId13"/>
    <p:sldId id="261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5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7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32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8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7803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54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27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2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1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0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6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8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0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10/27/2025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8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16932" y="1081817"/>
            <a:ext cx="8825658" cy="2677648"/>
          </a:xfrm>
        </p:spPr>
        <p:txBody>
          <a:bodyPr/>
          <a:lstStyle/>
          <a:p>
            <a:r>
              <a:rPr lang="zh-TW" altLang="en-US" sz="7200" dirty="0"/>
              <a:t>自主學習共好計畫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39626" y="4216663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zh-TW" altLang="en-US" sz="2000" b="1" dirty="0"/>
              <a:t>美和中學 陳冠華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4" y="1054164"/>
            <a:ext cx="11774683" cy="44322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3031" y="371825"/>
            <a:ext cx="5132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00"/>
                </a:solidFill>
                <a:latin typeface="+mn-ea"/>
              </a:rPr>
              <a:t>飛機部件</a:t>
            </a: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設計圖與</a:t>
            </a:r>
            <a:r>
              <a:rPr lang="zh-TW" altLang="en-US" sz="2400" b="1" dirty="0" smtClean="0">
                <a:latin typeface="+mn-ea"/>
              </a:rPr>
              <a:t>自製</a:t>
            </a:r>
            <a:r>
              <a:rPr lang="zh-TW" altLang="en-US" sz="2400" b="1" dirty="0">
                <a:latin typeface="+mn-ea"/>
              </a:rPr>
              <a:t>飛機模型 </a:t>
            </a:r>
          </a:p>
        </p:txBody>
      </p:sp>
    </p:spTree>
    <p:extLst>
      <p:ext uri="{BB962C8B-B14F-4D97-AF65-F5344CB8AC3E}">
        <p14:creationId xmlns:p14="http://schemas.microsoft.com/office/powerpoint/2010/main" val="38994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63221" y="288697"/>
            <a:ext cx="6048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/>
              <a:t>私立美和高中</a:t>
            </a:r>
            <a:r>
              <a:rPr lang="en-US" altLang="zh-TW" sz="2400" b="1" dirty="0" smtClean="0"/>
              <a:t>11</a:t>
            </a:r>
            <a:r>
              <a:rPr lang="zh-TW" altLang="en-US" sz="2400" b="1" dirty="0"/>
              <a:t>３</a:t>
            </a:r>
            <a:r>
              <a:rPr lang="zh-TW" altLang="en-US" sz="2400" b="1" dirty="0" smtClean="0"/>
              <a:t>學年度自主</a:t>
            </a:r>
            <a:r>
              <a:rPr lang="zh-TW" altLang="en-US" sz="2400" b="1" dirty="0"/>
              <a:t>學習成果發表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0" y="1031684"/>
            <a:ext cx="7150744" cy="49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861" y="35335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/>
              <a:t>自主學習成果</a:t>
            </a:r>
            <a:r>
              <a:rPr lang="zh-TW" altLang="en-US" sz="2400" b="1" dirty="0" smtClean="0"/>
              <a:t>反</a:t>
            </a:r>
            <a:r>
              <a:rPr lang="zh-TW" altLang="en-US" sz="2400" b="1" dirty="0"/>
              <a:t>思</a:t>
            </a:r>
          </a:p>
        </p:txBody>
      </p:sp>
      <p:sp>
        <p:nvSpPr>
          <p:cNvPr id="13" name="矩形 12"/>
          <p:cNvSpPr/>
          <p:nvPr/>
        </p:nvSpPr>
        <p:spPr>
          <a:xfrm>
            <a:off x="609861" y="91350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困難與挑戰</a:t>
            </a:r>
          </a:p>
        </p:txBody>
      </p:sp>
      <p:sp>
        <p:nvSpPr>
          <p:cNvPr id="14" name="矩形 13"/>
          <p:cNvSpPr/>
          <p:nvPr/>
        </p:nvSpPr>
        <p:spPr>
          <a:xfrm>
            <a:off x="609860" y="1375174"/>
            <a:ext cx="108709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+mn-ea"/>
              </a:rPr>
              <a:t>（</a:t>
            </a:r>
            <a:r>
              <a:rPr lang="en-US" altLang="zh-TW" sz="2000" dirty="0">
                <a:latin typeface="+mn-ea"/>
              </a:rPr>
              <a:t>1</a:t>
            </a:r>
            <a:r>
              <a:rPr lang="zh-TW" altLang="en-US" sz="2000" dirty="0">
                <a:latin typeface="+mn-ea"/>
              </a:rPr>
              <a:t>）困難一</a:t>
            </a:r>
          </a:p>
          <a:p>
            <a:r>
              <a:rPr lang="zh-TW" altLang="en-US" sz="2000" dirty="0" smtClean="0">
                <a:latin typeface="+mn-ea"/>
              </a:rPr>
              <a:t></a:t>
            </a:r>
            <a:r>
              <a:rPr lang="zh-TW" altLang="en-US" sz="2000" dirty="0">
                <a:latin typeface="+mn-ea"/>
              </a:rPr>
              <a:t>	困難：這些力對於我們來說是相對抽象與困難的，看不到、摸不著，容易於觀念上卡關</a:t>
            </a:r>
          </a:p>
          <a:p>
            <a:r>
              <a:rPr lang="zh-TW" altLang="en-US" sz="2000" dirty="0">
                <a:latin typeface="+mn-ea"/>
              </a:rPr>
              <a:t>	解方：不再只是觀看示意圖。自己動手，利用畫圖的方式，使力學具體化，且便於分析</a:t>
            </a:r>
          </a:p>
          <a:p>
            <a:r>
              <a:rPr lang="zh-TW" altLang="en-US" sz="2000" dirty="0">
                <a:latin typeface="+mn-ea"/>
              </a:rPr>
              <a:t>（</a:t>
            </a:r>
            <a:r>
              <a:rPr lang="en-US" altLang="zh-TW" sz="2000" dirty="0">
                <a:latin typeface="+mn-ea"/>
              </a:rPr>
              <a:t>2</a:t>
            </a:r>
            <a:r>
              <a:rPr lang="zh-TW" altLang="en-US" sz="2000" dirty="0">
                <a:latin typeface="+mn-ea"/>
              </a:rPr>
              <a:t>）困難二</a:t>
            </a:r>
          </a:p>
          <a:p>
            <a:r>
              <a:rPr lang="zh-TW" altLang="en-US" sz="2000" dirty="0">
                <a:latin typeface="+mn-ea"/>
              </a:rPr>
              <a:t>	困難：資料太多，時間緊湊，對於觀念的理解不清</a:t>
            </a:r>
          </a:p>
          <a:p>
            <a:r>
              <a:rPr lang="zh-TW" altLang="en-US" sz="2000" dirty="0">
                <a:latin typeface="+mn-ea"/>
              </a:rPr>
              <a:t>	解方一：將需要學習的力平分為兩份，每人各自學習。每週向對方講解一種力學，如果</a:t>
            </a:r>
            <a:r>
              <a:rPr lang="zh-TW" altLang="en-US" sz="2000" dirty="0" smtClean="0">
                <a:latin typeface="+mn-ea"/>
              </a:rPr>
              <a:t>對方</a:t>
            </a:r>
            <a:endParaRPr lang="en-US" altLang="zh-TW" sz="2000" dirty="0" smtClean="0">
              <a:latin typeface="+mn-ea"/>
            </a:endParaRPr>
          </a:p>
          <a:p>
            <a:r>
              <a:rPr lang="zh-TW" altLang="en-US" sz="2000" dirty="0">
                <a:latin typeface="+mn-ea"/>
              </a:rPr>
              <a:t>　</a:t>
            </a:r>
            <a:r>
              <a:rPr lang="zh-TW" altLang="en-US" sz="2000" dirty="0" smtClean="0">
                <a:latin typeface="+mn-ea"/>
              </a:rPr>
              <a:t>　　　　　能</a:t>
            </a:r>
            <a:r>
              <a:rPr lang="zh-TW" altLang="en-US" sz="2000" dirty="0">
                <a:latin typeface="+mn-ea"/>
              </a:rPr>
              <a:t>聽懂並應用，即雙方對此力已有一定的了解</a:t>
            </a:r>
          </a:p>
          <a:p>
            <a:r>
              <a:rPr lang="zh-TW" altLang="en-US" sz="2000" dirty="0">
                <a:latin typeface="+mn-ea"/>
              </a:rPr>
              <a:t>	解方二：不再只是執著於靠自己鑽研。除上一點的自己動手畫力圖外，直接向學校的物理</a:t>
            </a:r>
            <a:r>
              <a:rPr lang="zh-TW" altLang="en-US" sz="2000" dirty="0" smtClean="0">
                <a:latin typeface="+mn-ea"/>
              </a:rPr>
              <a:t>老　　　</a:t>
            </a:r>
            <a:endParaRPr lang="en-US" altLang="zh-TW" sz="2000" dirty="0" smtClean="0">
              <a:latin typeface="+mn-ea"/>
            </a:endParaRPr>
          </a:p>
          <a:p>
            <a:r>
              <a:rPr lang="zh-TW" altLang="en-US" sz="2000" dirty="0">
                <a:latin typeface="+mn-ea"/>
              </a:rPr>
              <a:t>　</a:t>
            </a:r>
            <a:r>
              <a:rPr lang="zh-TW" altLang="en-US" sz="2000" dirty="0" smtClean="0">
                <a:latin typeface="+mn-ea"/>
              </a:rPr>
              <a:t>　　　　　師</a:t>
            </a:r>
            <a:r>
              <a:rPr lang="zh-TW" altLang="en-US" sz="2000" dirty="0">
                <a:latin typeface="+mn-ea"/>
              </a:rPr>
              <a:t>請教</a:t>
            </a:r>
          </a:p>
        </p:txBody>
      </p:sp>
      <p:sp>
        <p:nvSpPr>
          <p:cNvPr id="16" name="矩形 15"/>
          <p:cNvSpPr/>
          <p:nvPr/>
        </p:nvSpPr>
        <p:spPr>
          <a:xfrm>
            <a:off x="609861" y="423749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心得與收穫</a:t>
            </a:r>
          </a:p>
        </p:txBody>
      </p:sp>
      <p:sp>
        <p:nvSpPr>
          <p:cNvPr id="17" name="矩形 16"/>
          <p:cNvSpPr/>
          <p:nvPr/>
        </p:nvSpPr>
        <p:spPr>
          <a:xfrm>
            <a:off x="609860" y="4699161"/>
            <a:ext cx="10575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為了讓對方、聽眾能理解我們所講之複雜的科學原理，我們必須將其吃透並轉化為淺顯易懂的文字與圖解，這讓我們學會如何更有系統性的進行探究、整合與表達。</a:t>
            </a:r>
          </a:p>
          <a:p>
            <a:r>
              <a:rPr lang="zh-TW" altLang="en-US" dirty="0"/>
              <a:t>在研究的過程中，我們發現飛行可以被多種因素影響。這讓我們深刻感受到分析問題，不能只看表面，要從各個角度思考。雖然過程中有些公式和原理很難懂，但慢慢整理出邏輯時，會有一種把複雜問題解開的成就感。</a:t>
            </a:r>
          </a:p>
          <a:p>
            <a:r>
              <a:rPr lang="zh-TW" altLang="en-US" dirty="0"/>
              <a:t>這次的自主學習，讓我們做著做著，逐漸對天空的一切產生了濃厚的興趣。</a:t>
            </a:r>
          </a:p>
        </p:txBody>
      </p:sp>
    </p:spTree>
    <p:extLst>
      <p:ext uri="{BB962C8B-B14F-4D97-AF65-F5344CB8AC3E}">
        <p14:creationId xmlns:p14="http://schemas.microsoft.com/office/powerpoint/2010/main" val="25227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自主學習計畫執行成效檢討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8967" y="1575649"/>
            <a:ext cx="10775378" cy="43356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/>
              <a:t>執行過程教師審核機制不完善</a:t>
            </a:r>
            <a:endParaRPr lang="en-US" altLang="zh-TW" sz="2400" b="1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/>
              <a:t>學生在校自主學習時間執行力不佳</a:t>
            </a:r>
            <a:endParaRPr lang="en-US" altLang="zh-TW" sz="2400" b="1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/>
              <a:t>執行過程中現場無教師監控執行過程</a:t>
            </a:r>
            <a:endParaRPr lang="en-US" altLang="zh-TW" sz="2400" b="1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/>
              <a:t>大多數的學生完成自主學習並非于校內自主學習時間</a:t>
            </a:r>
            <a:r>
              <a:rPr lang="zh-TW" altLang="en-US" sz="2400" b="1" dirty="0" smtClean="0"/>
              <a:t>進行</a:t>
            </a:r>
            <a:endParaRPr lang="en-US" altLang="zh-TW" sz="2400" b="1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/>
              <a:t>學生須於額外時間另行執行自主學習，考驗學生的時間管理能力。</a:t>
            </a:r>
            <a:endParaRPr lang="en-US" altLang="zh-TW" sz="2400" b="1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/>
              <a:t>校內及校外自主學習成果發表有助於學生完成自主學習</a:t>
            </a:r>
            <a:endParaRPr lang="en-US" altLang="zh-TW" sz="2400" b="1" dirty="0" smtClean="0"/>
          </a:p>
          <a:p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248" y="192810"/>
            <a:ext cx="9928571" cy="1349663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自主學習成果</a:t>
            </a:r>
            <a:r>
              <a:rPr lang="zh-TW" altLang="en-US" sz="3600" b="1" dirty="0" smtClean="0"/>
              <a:t>發表校</a:t>
            </a:r>
            <a:r>
              <a:rPr lang="zh-TW" altLang="en-US" sz="3600" b="1" dirty="0"/>
              <a:t>內發表</a:t>
            </a:r>
            <a:br>
              <a:rPr lang="zh-TW" altLang="en-US" sz="3600" b="1" dirty="0"/>
            </a:br>
            <a:endParaRPr lang="zh-TW" altLang="en-US" sz="36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9" y="1373993"/>
            <a:ext cx="5546503" cy="41608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502" y="1373992"/>
            <a:ext cx="5493791" cy="4121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54954" y="2139350"/>
            <a:ext cx="9559053" cy="1533849"/>
          </a:xfrm>
        </p:spPr>
        <p:txBody>
          <a:bodyPr>
            <a:normAutofit/>
          </a:bodyPr>
          <a:lstStyle/>
          <a:p>
            <a:r>
              <a:rPr lang="en-US" altLang="zh-TW" sz="6000" b="1" dirty="0"/>
              <a:t>Thanks for your attention</a:t>
            </a:r>
            <a:endParaRPr lang="zh-TW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990921"/>
            <a:ext cx="8761413" cy="706964"/>
          </a:xfrm>
        </p:spPr>
        <p:txBody>
          <a:bodyPr/>
          <a:lstStyle/>
          <a:p>
            <a:r>
              <a:rPr lang="zh-TW" altLang="en-US" sz="4000" b="1" dirty="0"/>
              <a:t>美和中學自主學習流程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2160589"/>
            <a:ext cx="10470957" cy="388077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高一下自主學習計畫擬定</a:t>
            </a:r>
            <a:endParaRPr lang="en-US" altLang="zh-TW" sz="2800" dirty="0"/>
          </a:p>
          <a:p>
            <a:r>
              <a:rPr lang="zh-TW" altLang="en-US" sz="2800" dirty="0"/>
              <a:t>高二上自主學習計畫執行</a:t>
            </a:r>
            <a:endParaRPr lang="en-US" altLang="zh-TW" sz="2800" dirty="0"/>
          </a:p>
          <a:p>
            <a:r>
              <a:rPr lang="zh-TW" altLang="en-US" sz="2800" dirty="0"/>
              <a:t>高二下</a:t>
            </a:r>
            <a:r>
              <a:rPr lang="en-US" altLang="zh-TW" sz="2800" dirty="0"/>
              <a:t>-</a:t>
            </a:r>
            <a:r>
              <a:rPr lang="zh-TW" altLang="en-US" sz="2800" dirty="0"/>
              <a:t>校內自主學習發表與競賽</a:t>
            </a:r>
            <a:r>
              <a:rPr lang="en-US" altLang="zh-TW" sz="2800" dirty="0"/>
              <a:t>(</a:t>
            </a:r>
            <a:r>
              <a:rPr lang="zh-TW" altLang="en-US" sz="2800" dirty="0"/>
              <a:t>高一全體學生觀摩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en-US" altLang="zh-TW" sz="2800" dirty="0"/>
              <a:t>              </a:t>
            </a:r>
            <a:r>
              <a:rPr lang="en-US" altLang="zh-TW" sz="2800" dirty="0">
                <a:sym typeface="+mn-ea"/>
              </a:rPr>
              <a:t>-</a:t>
            </a:r>
            <a:r>
              <a:rPr lang="zh-TW" altLang="en-US" sz="2800" dirty="0">
                <a:sym typeface="+mn-ea"/>
              </a:rPr>
              <a:t>校外自主學習發表</a:t>
            </a:r>
            <a:r>
              <a:rPr lang="en-US" altLang="zh-TW" sz="2600" dirty="0">
                <a:sym typeface="+mn-ea"/>
              </a:rPr>
              <a:t>(</a:t>
            </a:r>
            <a:r>
              <a:rPr lang="zh-TW" altLang="en-US" sz="2600" dirty="0">
                <a:sym typeface="+mn-ea"/>
              </a:rPr>
              <a:t>屏一區聯合</a:t>
            </a:r>
            <a:r>
              <a:rPr lang="zh-TW" altLang="en-US" sz="2600" dirty="0" smtClean="0">
                <a:sym typeface="+mn-ea"/>
              </a:rPr>
              <a:t>成果發表）</a:t>
            </a:r>
            <a:endParaRPr lang="zh-TW" altLang="en-US" sz="26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高一下自主學習計畫擬定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自主學習計畫擬定</a:t>
            </a:r>
            <a:endParaRPr lang="en-US" altLang="zh-TW" sz="2800" dirty="0"/>
          </a:p>
          <a:p>
            <a:r>
              <a:rPr lang="zh-TW" altLang="en-US" sz="2800" dirty="0"/>
              <a:t>自主學習計畫表指導老師審核簽名</a:t>
            </a:r>
            <a:endParaRPr lang="en-US" altLang="zh-TW" sz="2800" dirty="0"/>
          </a:p>
          <a:p>
            <a:r>
              <a:rPr lang="zh-TW" altLang="en-US" sz="2800" dirty="0"/>
              <a:t>上台講述自主學習計畫</a:t>
            </a:r>
            <a:r>
              <a:rPr lang="en-US" altLang="zh-TW" sz="2800" dirty="0"/>
              <a:t>(</a:t>
            </a:r>
            <a:r>
              <a:rPr lang="zh-TW" altLang="en-US" sz="2800" dirty="0"/>
              <a:t>班內進行</a:t>
            </a:r>
            <a:r>
              <a:rPr lang="en-US" altLang="zh-TW" sz="2800" dirty="0"/>
              <a:t>)</a:t>
            </a:r>
          </a:p>
          <a:p>
            <a:pPr lvl="1"/>
            <a:r>
              <a:rPr lang="zh-TW" altLang="en-US" sz="2400" dirty="0"/>
              <a:t>自主學習目標</a:t>
            </a:r>
            <a:endParaRPr lang="en-US" altLang="zh-TW" sz="2400" dirty="0"/>
          </a:p>
          <a:p>
            <a:pPr lvl="1"/>
            <a:r>
              <a:rPr lang="zh-TW" altLang="en-US" sz="2400" dirty="0"/>
              <a:t>規劃與擬定</a:t>
            </a:r>
            <a:endParaRPr lang="en-US" altLang="zh-TW" sz="2400" dirty="0"/>
          </a:p>
          <a:p>
            <a:pPr lvl="1"/>
            <a:r>
              <a:rPr lang="zh-TW" altLang="en-US" sz="2400" dirty="0"/>
              <a:t>預期成果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學生擬定自主學習計畫種類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319" y="1783311"/>
            <a:ext cx="11036935" cy="3416300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+mn-ea"/>
              </a:rPr>
              <a:t>數理工程領域：翼動奇機</a:t>
            </a:r>
            <a:r>
              <a:rPr lang="zh-TW" altLang="en-US" sz="2400" dirty="0" smtClean="0">
                <a:latin typeface="+mn-ea"/>
              </a:rPr>
              <a:t>、數字與統計、</a:t>
            </a:r>
            <a:r>
              <a:rPr lang="zh-TW" altLang="en-US" sz="2400" dirty="0">
                <a:latin typeface="+mn-ea"/>
              </a:rPr>
              <a:t>如何藉由科技手法改善母豬配種率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醫衛生科領域：植趣鍊金、</a:t>
            </a:r>
            <a:r>
              <a:rPr lang="en-US" altLang="zh-TW" sz="2400" dirty="0" err="1">
                <a:solidFill>
                  <a:srgbClr val="000000"/>
                </a:solidFill>
                <a:latin typeface="+mn-ea"/>
                <a:cs typeface="Noto Sans T Chinese"/>
                <a:sym typeface="Noto Sans T Chinese"/>
              </a:rPr>
              <a:t>自製紫雲膏</a:t>
            </a:r>
            <a:r>
              <a:rPr lang="zh-TW" altLang="en-US" sz="2400" dirty="0">
                <a:latin typeface="+mn-ea"/>
              </a:rPr>
              <a:t>、鯊魚知多少、</a:t>
            </a:r>
            <a:r>
              <a:rPr lang="en-US" altLang="zh-TW" sz="2400" dirty="0" err="1" smtClean="0">
                <a:solidFill>
                  <a:schemeClr val="tx1"/>
                </a:solidFill>
                <a:latin typeface="+mn-ea"/>
                <a:cs typeface="可畫和劑局方明刻本-繁"/>
                <a:sym typeface="可畫和劑局方明刻本-繁"/>
              </a:rPr>
              <a:t>一劑疫苗的距離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cs typeface="可畫和劑局方明刻本-繁"/>
                <a:sym typeface="可畫和劑局方明刻本-繁"/>
              </a:rPr>
              <a:t>、</a:t>
            </a:r>
            <a:r>
              <a:rPr lang="zh-TW" altLang="en-US" sz="2400" dirty="0" smtClean="0">
                <a:latin typeface="+mn-ea"/>
              </a:rPr>
              <a:t>靜止</a:t>
            </a:r>
            <a:endParaRPr lang="en-US" altLang="zh-TW" sz="24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n-ea"/>
              </a:rPr>
              <a:t>　</a:t>
            </a:r>
            <a:r>
              <a:rPr lang="zh-TW" altLang="en-US" sz="2400" dirty="0" smtClean="0">
                <a:latin typeface="+mn-ea"/>
              </a:rPr>
              <a:t>　　　　　　　的</a:t>
            </a:r>
            <a:r>
              <a:rPr lang="zh-TW" altLang="en-US" sz="2400" dirty="0">
                <a:latin typeface="+mn-ea"/>
              </a:rPr>
              <a:t>生命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藝術健體領域：漫漫慢畫、</a:t>
            </a:r>
            <a:r>
              <a:rPr lang="zh-TW" altLang="en-US" sz="2400" b="0" i="0" u="none" strike="noStrike" baseline="0" dirty="0">
                <a:solidFill>
                  <a:srgbClr val="333034"/>
                </a:solidFill>
                <a:latin typeface="+mn-ea"/>
              </a:rPr>
              <a:t>乘風雕浪</a:t>
            </a:r>
            <a:endParaRPr lang="en-US" altLang="zh-TW" sz="2400" dirty="0">
              <a:latin typeface="+mn-ea"/>
            </a:endParaRPr>
          </a:p>
          <a:p>
            <a:pPr algn="l"/>
            <a:r>
              <a:rPr lang="zh-TW" altLang="en-US" sz="2400" dirty="0">
                <a:latin typeface="+mn-ea"/>
              </a:rPr>
              <a:t>人文社會領域：個體心理學、思覺失調症的腦內風暴、</a:t>
            </a:r>
            <a:r>
              <a:rPr lang="zh-TW" altLang="en-US" sz="2400" b="0" i="0" u="none" strike="noStrike" baseline="0" dirty="0">
                <a:solidFill>
                  <a:schemeClr val="tx1"/>
                </a:solidFill>
                <a:latin typeface="+mn-ea"/>
              </a:rPr>
              <a:t>漸凍</a:t>
            </a:r>
            <a:r>
              <a:rPr lang="en-US" altLang="zh-TW" sz="2400" b="0" i="0" u="none" strike="noStrike" baseline="0" dirty="0">
                <a:solidFill>
                  <a:schemeClr val="tx1"/>
                </a:solidFill>
                <a:latin typeface="+mn-ea"/>
              </a:rPr>
              <a:t>or</a:t>
            </a:r>
            <a:r>
              <a:rPr lang="zh-TW" altLang="en-US" sz="2400" b="0" i="0" u="none" strike="noStrike" baseline="0" dirty="0">
                <a:solidFill>
                  <a:schemeClr val="tx1"/>
                </a:solidFill>
                <a:latin typeface="+mn-ea"/>
              </a:rPr>
              <a:t>漸動、從零開始    </a:t>
            </a:r>
            <a:endParaRPr lang="en-US" altLang="zh-TW" sz="2400" b="0" i="0" u="none" strike="noStrike" baseline="0" dirty="0">
              <a:solidFill>
                <a:schemeClr val="tx1"/>
              </a:solidFill>
              <a:latin typeface="+mn-ea"/>
            </a:endParaRPr>
          </a:p>
          <a:p>
            <a:pPr marL="0" indent="0" algn="l">
              <a:buNone/>
            </a:pP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                                </a:t>
            </a:r>
            <a:r>
              <a:rPr lang="zh-TW" altLang="en-US" sz="2400" b="0" i="0" u="none" strike="noStrike" baseline="0" dirty="0">
                <a:solidFill>
                  <a:schemeClr val="tx1"/>
                </a:solidFill>
                <a:latin typeface="+mn-ea"/>
              </a:rPr>
              <a:t>的韓文、</a:t>
            </a:r>
            <a:r>
              <a:rPr lang="zh-TW" altLang="en-US" sz="2400" b="0" i="0" u="none" strike="noStrike" baseline="0" dirty="0">
                <a:latin typeface="+mn-ea"/>
              </a:rPr>
              <a:t>歌曲創作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高二上自主學習計畫執行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370" y="2379345"/>
            <a:ext cx="10001250" cy="369824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/>
              <a:t>每週兩節， 共約</a:t>
            </a:r>
            <a:r>
              <a:rPr lang="en-US" altLang="zh-TW" sz="2800" dirty="0"/>
              <a:t>30</a:t>
            </a:r>
            <a:r>
              <a:rPr lang="zh-TW" altLang="en-US" sz="2800" dirty="0"/>
              <a:t>節。</a:t>
            </a:r>
            <a:endParaRPr lang="en-US" altLang="zh-TW" sz="2800" dirty="0"/>
          </a:p>
          <a:p>
            <a:r>
              <a:rPr lang="zh-TW" altLang="en-US" sz="2800" dirty="0"/>
              <a:t>執行方法與過程：</a:t>
            </a:r>
            <a:endParaRPr lang="en-US" altLang="zh-TW" sz="2800" dirty="0"/>
          </a:p>
          <a:p>
            <a:pPr lvl="1"/>
            <a:r>
              <a:rPr lang="zh-TW" altLang="en-US" sz="2400" dirty="0"/>
              <a:t>校內圖書館、實驗室、球場、司令台等地方皆可通過申請自行前往實施自主學習。</a:t>
            </a:r>
            <a:endParaRPr lang="en-US" altLang="zh-TW" sz="2400" dirty="0"/>
          </a:p>
          <a:p>
            <a:pPr lvl="1"/>
            <a:r>
              <a:rPr lang="zh-TW" altLang="en-US" sz="2400" dirty="0"/>
              <a:t>大多數選擇在原教室，排定二位老師看班。</a:t>
            </a:r>
            <a:endParaRPr lang="en-US" altLang="zh-TW" sz="2400" dirty="0"/>
          </a:p>
          <a:p>
            <a:pPr lvl="1"/>
            <a:r>
              <a:rPr lang="zh-TW" altLang="en-US" sz="2400" dirty="0"/>
              <a:t>無自主學習進行進度之審核程序。</a:t>
            </a:r>
          </a:p>
          <a:p>
            <a:pPr lvl="1"/>
            <a:r>
              <a:rPr lang="zh-TW" altLang="en-US" sz="2400" dirty="0"/>
              <a:t>導師主導：分三階段審核，</a:t>
            </a:r>
            <a:r>
              <a:rPr lang="en-US" altLang="zh-TW" sz="2400" dirty="0"/>
              <a:t>1.</a:t>
            </a:r>
            <a:r>
              <a:rPr lang="zh-TW" altLang="en-US" sz="2400" dirty="0"/>
              <a:t>主題內容與實施計畫</a:t>
            </a:r>
            <a:r>
              <a:rPr lang="en-US" altLang="zh-TW" sz="2400" dirty="0"/>
              <a:t> 2.</a:t>
            </a:r>
            <a:r>
              <a:rPr lang="zh-TW" altLang="en-US" sz="2400" dirty="0"/>
              <a:t>報告進行的進度與討論遇到的問題</a:t>
            </a:r>
            <a:r>
              <a:rPr lang="en-US" altLang="zh-TW" sz="2400" dirty="0"/>
              <a:t> 3.</a:t>
            </a:r>
            <a:r>
              <a:rPr lang="zh-TW" altLang="en-US" sz="2400" dirty="0"/>
              <a:t>班上成果報告。</a:t>
            </a:r>
          </a:p>
          <a:p>
            <a:pPr lvl="1"/>
            <a:r>
              <a:rPr lang="zh-TW" altLang="en-US" sz="2400" dirty="0"/>
              <a:t>自由參加校內成果發表初賽</a:t>
            </a:r>
            <a:r>
              <a:rPr lang="zh-TW" altLang="en-US" sz="2400" dirty="0" smtClean="0"/>
              <a:t>。</a:t>
            </a:r>
            <a:endParaRPr lang="zh-TW" alt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2590" y="197814"/>
            <a:ext cx="8825659" cy="706964"/>
          </a:xfrm>
        </p:spPr>
        <p:txBody>
          <a:bodyPr/>
          <a:lstStyle/>
          <a:p>
            <a:r>
              <a:rPr lang="en-US" dirty="0" err="1"/>
              <a:t>自主學習歷程紀錄自我檢核表</a:t>
            </a:r>
            <a:endParaRPr lang="en-US" dirty="0"/>
          </a:p>
        </p:txBody>
      </p:sp>
      <p:pic>
        <p:nvPicPr>
          <p:cNvPr id="4" name="Picture Placeholder 3" descr="S__7716941_0"/>
          <p:cNvPicPr>
            <a:picLocks noGrp="1" noChangeAspect="1"/>
          </p:cNvPicPr>
          <p:nvPr>
            <p:ph type="pic" idx="15"/>
          </p:nvPr>
        </p:nvPicPr>
        <p:blipFill>
          <a:blip r:embed="rId2"/>
          <a:stretch>
            <a:fillRect/>
          </a:stretch>
        </p:blipFill>
        <p:spPr>
          <a:xfrm>
            <a:off x="2743200" y="747759"/>
            <a:ext cx="6132945" cy="5939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idx="21"/>
          </p:nvPr>
        </p:nvSpPr>
        <p:spPr/>
      </p:sp>
      <p:sp>
        <p:nvSpPr>
          <p:cNvPr id="8" name="文字版面配置區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Picture Placeholder 4" descr="S__7716943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436" y="341745"/>
            <a:ext cx="6234546" cy="6345382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7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6" descr="S__7716944_0"/>
          <p:cNvPicPr>
            <a:picLocks noChangeAspect="1"/>
          </p:cNvPicPr>
          <p:nvPr/>
        </p:nvPicPr>
        <p:blipFill>
          <a:blip r:embed="rId2"/>
          <a:srcRect t="31545" b="31545"/>
          <a:stretch>
            <a:fillRect/>
          </a:stretch>
        </p:blipFill>
        <p:spPr>
          <a:xfrm>
            <a:off x="1866542" y="786598"/>
            <a:ext cx="7720804" cy="5681009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0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170736"/>
            <a:ext cx="8825659" cy="706964"/>
          </a:xfrm>
        </p:spPr>
        <p:txBody>
          <a:bodyPr/>
          <a:lstStyle/>
          <a:p>
            <a:r>
              <a:rPr lang="zh-TW" altLang="en-US" dirty="0"/>
              <a:t>自主學習計畫</a:t>
            </a:r>
            <a:r>
              <a:rPr lang="zh-TW" altLang="en-US" dirty="0" smtClean="0"/>
              <a:t>成果分享</a:t>
            </a:r>
            <a:r>
              <a:rPr lang="zh-TW" altLang="en-US" dirty="0"/>
              <a:t>報告</a:t>
            </a:r>
          </a:p>
        </p:txBody>
      </p:sp>
      <p:sp>
        <p:nvSpPr>
          <p:cNvPr id="16" name="矩形 15"/>
          <p:cNvSpPr/>
          <p:nvPr/>
        </p:nvSpPr>
        <p:spPr>
          <a:xfrm>
            <a:off x="1256554" y="77235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b="1" dirty="0"/>
              <a:t>翼動奇機</a:t>
            </a:r>
          </a:p>
          <a:p>
            <a:r>
              <a:rPr lang="zh-TW" altLang="en-US" sz="2400" b="1" dirty="0"/>
              <a:t>力學研究及飛機模型製作</a:t>
            </a:r>
          </a:p>
        </p:txBody>
      </p:sp>
      <p:sp>
        <p:nvSpPr>
          <p:cNvPr id="17" name="矩形 16"/>
          <p:cNvSpPr/>
          <p:nvPr/>
        </p:nvSpPr>
        <p:spPr>
          <a:xfrm>
            <a:off x="1256554" y="17158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latin typeface="+mn-ea"/>
              </a:rPr>
              <a:t>學習</a:t>
            </a:r>
            <a:r>
              <a:rPr lang="zh-TW" altLang="en-US" b="1" dirty="0">
                <a:latin typeface="+mn-ea"/>
              </a:rPr>
              <a:t>及實體成果</a:t>
            </a:r>
          </a:p>
          <a:p>
            <a:r>
              <a:rPr lang="zh-TW" altLang="en-US" b="1" dirty="0">
                <a:latin typeface="+mn-ea"/>
              </a:rPr>
              <a:t>（</a:t>
            </a:r>
            <a:r>
              <a:rPr lang="en-US" altLang="zh-TW" b="1" dirty="0">
                <a:latin typeface="+mn-ea"/>
              </a:rPr>
              <a:t>1</a:t>
            </a:r>
            <a:r>
              <a:rPr lang="zh-TW" altLang="en-US" b="1" dirty="0">
                <a:latin typeface="+mn-ea"/>
              </a:rPr>
              <a:t>）飛行力學（如：升力、白努力定律等）</a:t>
            </a:r>
          </a:p>
          <a:p>
            <a:r>
              <a:rPr lang="zh-TW" altLang="en-US" b="1" dirty="0">
                <a:latin typeface="+mn-ea"/>
              </a:rPr>
              <a:t>（</a:t>
            </a:r>
            <a:r>
              <a:rPr lang="en-US" altLang="zh-TW" b="1" dirty="0">
                <a:latin typeface="+mn-ea"/>
              </a:rPr>
              <a:t>2</a:t>
            </a:r>
            <a:r>
              <a:rPr lang="zh-TW" altLang="en-US" b="1" dirty="0">
                <a:latin typeface="+mn-ea"/>
              </a:rPr>
              <a:t>）生物飛行樣態（著重於鳥類）</a:t>
            </a:r>
          </a:p>
          <a:p>
            <a:r>
              <a:rPr lang="zh-TW" altLang="en-US" b="1" dirty="0">
                <a:latin typeface="+mn-ea"/>
              </a:rPr>
              <a:t>（</a:t>
            </a:r>
            <a:r>
              <a:rPr lang="en-US" altLang="zh-TW" b="1" dirty="0">
                <a:latin typeface="+mn-ea"/>
              </a:rPr>
              <a:t>3</a:t>
            </a:r>
            <a:r>
              <a:rPr lang="zh-TW" altLang="en-US" b="1" dirty="0">
                <a:latin typeface="+mn-ea"/>
              </a:rPr>
              <a:t>）設計及製作飛機模型</a:t>
            </a:r>
          </a:p>
        </p:txBody>
      </p:sp>
      <p:sp>
        <p:nvSpPr>
          <p:cNvPr id="18" name="矩形 17"/>
          <p:cNvSpPr/>
          <p:nvPr/>
        </p:nvSpPr>
        <p:spPr>
          <a:xfrm>
            <a:off x="1256554" y="2720972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sz="160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相關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筆記</a:t>
            </a: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3249730"/>
            <a:ext cx="4146719" cy="3794467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280" y="3249730"/>
            <a:ext cx="2896875" cy="342635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155" y="3249730"/>
            <a:ext cx="3205193" cy="310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556</Words>
  <Application>Microsoft Office PowerPoint</Application>
  <PresentationFormat>寬螢幕</PresentationFormat>
  <Paragraphs>65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Noto Sans T Chinese</vt:lpstr>
      <vt:lpstr>可畫和劑局方明刻本-繁</vt:lpstr>
      <vt:lpstr>微軟正黑體</vt:lpstr>
      <vt:lpstr>Arial</vt:lpstr>
      <vt:lpstr>Trebuchet MS</vt:lpstr>
      <vt:lpstr>Wingdings</vt:lpstr>
      <vt:lpstr>Wingdings 3</vt:lpstr>
      <vt:lpstr>多面向</vt:lpstr>
      <vt:lpstr>自主學習共好計畫</vt:lpstr>
      <vt:lpstr>美和中學自主學習流程</vt:lpstr>
      <vt:lpstr>高一下自主學習計畫擬定</vt:lpstr>
      <vt:lpstr>學生擬定自主學習計畫種類</vt:lpstr>
      <vt:lpstr>高二上自主學習計畫執行</vt:lpstr>
      <vt:lpstr>自主學習歷程紀錄自我檢核表</vt:lpstr>
      <vt:lpstr>PowerPoint 簡報</vt:lpstr>
      <vt:lpstr>PowerPoint 簡報</vt:lpstr>
      <vt:lpstr>自主學習計畫成果分享報告</vt:lpstr>
      <vt:lpstr>PowerPoint 簡報</vt:lpstr>
      <vt:lpstr>PowerPoint 簡報</vt:lpstr>
      <vt:lpstr>PowerPoint 簡報</vt:lpstr>
      <vt:lpstr>自主學習計畫執行成效檢討</vt:lpstr>
      <vt:lpstr>自主學習成果發表校內發表 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自主學習共好計畫</dc:title>
  <dc:creator>HP</dc:creator>
  <cp:lastModifiedBy>user</cp:lastModifiedBy>
  <cp:revision>88</cp:revision>
  <dcterms:created xsi:type="dcterms:W3CDTF">2023-11-11T02:46:00Z</dcterms:created>
  <dcterms:modified xsi:type="dcterms:W3CDTF">2025-10-27T07:27:44Z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CA133118459148BF83A059F27AC9C402_13</vt:lpwstr>
  </property>
  <property fmtid="{D5CDD505-2E9C-101B-9397-08002B2CF9AE}" pid="3" name="KSOProductBuildVer">
    <vt:lpwstr>1033-12.2.0.18607</vt:lpwstr>
  </property>
</Properties>
</file>